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92"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05"/>
    <p:restoredTop sz="71947" autoAdjust="0"/>
  </p:normalViewPr>
  <p:slideViewPr>
    <p:cSldViewPr snapToGrid="0">
      <p:cViewPr varScale="1">
        <p:scale>
          <a:sx n="58" d="100"/>
          <a:sy n="58" d="100"/>
        </p:scale>
        <p:origin x="1066"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Van Spelde" userId="ab67d6de7d5b7c17" providerId="LiveId" clId="{003EEB6C-5346-414C-9375-E811A5066325}"/>
    <pc:docChg chg="modSld">
      <pc:chgData name="Sandra Van Spelde" userId="ab67d6de7d5b7c17" providerId="LiveId" clId="{003EEB6C-5346-414C-9375-E811A5066325}" dt="2021-07-27T11:51:50.057" v="15" actId="20577"/>
      <pc:docMkLst>
        <pc:docMk/>
      </pc:docMkLst>
      <pc:sldChg chg="modSp mod">
        <pc:chgData name="Sandra Van Spelde" userId="ab67d6de7d5b7c17" providerId="LiveId" clId="{003EEB6C-5346-414C-9375-E811A5066325}" dt="2021-07-27T11:51:50.057" v="15" actId="20577"/>
        <pc:sldMkLst>
          <pc:docMk/>
          <pc:sldMk cId="3174011774" sldId="257"/>
        </pc:sldMkLst>
        <pc:spChg chg="mod">
          <ac:chgData name="Sandra Van Spelde" userId="ab67d6de7d5b7c17" providerId="LiveId" clId="{003EEB6C-5346-414C-9375-E811A5066325}" dt="2021-07-27T11:51:50.057" v="15" actId="20577"/>
          <ac:spMkLst>
            <pc:docMk/>
            <pc:sldMk cId="3174011774" sldId="257"/>
            <ac:spMk id="9" creationId="{548790E8-E5E8-DA48-94C1-E2987D7E1F9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27-7-2021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dirty="0"/>
              <a:t>Welkom en terugblik  - 10 minuten</a:t>
            </a:r>
            <a:endParaRPr lang="nl-NL" b="0" dirty="0"/>
          </a:p>
          <a:p>
            <a:pPr algn="l"/>
            <a:endParaRPr lang="nl-NL" b="1" dirty="0"/>
          </a:p>
          <a:p>
            <a:pPr algn="l"/>
            <a:r>
              <a:rPr lang="nl-NL" dirty="0"/>
              <a:t>Wat fijn dat jullie er zijn.</a:t>
            </a:r>
          </a:p>
          <a:p>
            <a:pPr algn="l"/>
            <a:endParaRPr lang="nl-NL" dirty="0"/>
          </a:p>
          <a:p>
            <a:pPr algn="l"/>
            <a:r>
              <a:rPr lang="nl-NL" i="1" dirty="0"/>
              <a:t>Deel je scherm en laat het programma zien. </a:t>
            </a:r>
          </a:p>
          <a:p>
            <a:pPr algn="l"/>
            <a:r>
              <a:rPr lang="nl-NL" i="1" dirty="0"/>
              <a:t>Neem deze kort door en sluit het scherm weer.</a:t>
            </a:r>
          </a:p>
          <a:p>
            <a:pPr algn="l"/>
            <a:endParaRPr lang="nl-NL" dirty="0"/>
          </a:p>
          <a:p>
            <a:pPr algn="l"/>
            <a:r>
              <a:rPr lang="nl-NL" dirty="0"/>
              <a:t>Zijn er nog vragen/opmerkingen n.a.v. de vorige bijeenkomst met de gastspreker?</a:t>
            </a:r>
          </a:p>
          <a:p>
            <a:pPr algn="l"/>
            <a:endParaRPr lang="nl-NL" dirty="0"/>
          </a:p>
          <a:p>
            <a:pPr algn="l"/>
            <a:r>
              <a:rPr lang="nl-NL" dirty="0"/>
              <a:t>Hoe hebben de naasten de bijeenkomst ervaren?</a:t>
            </a:r>
          </a:p>
          <a:p>
            <a:pPr algn="l"/>
            <a:endParaRPr lang="nl-NL" dirty="0"/>
          </a:p>
          <a:p>
            <a:pPr algn="l"/>
            <a:endParaRPr lang="nl-NL" dirty="0"/>
          </a:p>
          <a:p>
            <a:pPr algn="l"/>
            <a:r>
              <a:rPr lang="nl-NL" b="1" dirty="0"/>
              <a:t>Oefeningen voor thuis bespreken – 15 minuten</a:t>
            </a:r>
            <a:endParaRPr lang="nl-NL" b="0" dirty="0"/>
          </a:p>
          <a:p>
            <a:pPr algn="l"/>
            <a:endParaRPr lang="nl-NL" b="0" dirty="0"/>
          </a:p>
          <a:p>
            <a:pPr algn="l"/>
            <a:r>
              <a:rPr lang="nl-NL" b="0" dirty="0"/>
              <a:t>Dagboek:  Is het gelukt om erin te schrijven? Wil iemand iets delen? (hoeft niet mag!!)</a:t>
            </a:r>
          </a:p>
          <a:p>
            <a:pPr algn="l"/>
            <a:endParaRPr lang="nl-NL" b="0" dirty="0"/>
          </a:p>
          <a:p>
            <a:pPr marL="0" indent="0" algn="l">
              <a:buFont typeface="Arial" panose="020B0604020202020204" pitchFamily="34" charset="0"/>
              <a:buNone/>
            </a:pPr>
            <a:r>
              <a:rPr lang="nl-NL" b="0" dirty="0"/>
              <a:t>Wij zijn erg benieuwd hoe het ging met de opdracht “Leuke dingen doen”. Wie wil beginnen met vertellen?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i="1" dirty="0">
                <a:highlight>
                  <a:srgbClr val="FFFF00"/>
                </a:highlight>
              </a:rPr>
              <a:t>Open het Word bestand om de leuke dingen bij te houden maar doe dit niet in beeld.</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i="1" dirty="0"/>
              <a:t>Sluit het scherm en ga verder met de volgende vraag.</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Is het gelukt om het spinnenweb opnieuw in te vullen? Zie je verschil ten opzichte van de 2</a:t>
            </a:r>
            <a:r>
              <a:rPr lang="nl-NL" b="0" baseline="30000" dirty="0"/>
              <a:t>e</a:t>
            </a:r>
            <a:r>
              <a:rPr lang="nl-NL" b="0" dirty="0"/>
              <a:t>/3</a:t>
            </a:r>
            <a:r>
              <a:rPr lang="nl-NL" b="0" baseline="30000" dirty="0"/>
              <a:t>e</a:t>
            </a:r>
            <a:r>
              <a:rPr lang="nl-NL" b="0" dirty="0"/>
              <a:t> bijeenkomst?</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a:t>
            </a:fld>
            <a:endParaRPr lang="nl-NL"/>
          </a:p>
        </p:txBody>
      </p:sp>
    </p:spTree>
    <p:extLst>
      <p:ext uri="{BB962C8B-B14F-4D97-AF65-F5344CB8AC3E}">
        <p14:creationId xmlns:p14="http://schemas.microsoft.com/office/powerpoint/2010/main" val="212745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Hoe nu verder? Wat kan ik zelf doen?  - 5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1" u="none" strike="noStrike" kern="1200" cap="none" spc="0" normalizeH="0" baseline="0" noProof="0" dirty="0">
                <a:ln>
                  <a:noFill/>
                </a:ln>
                <a:solidFill>
                  <a:prstClr val="black"/>
                </a:solidFill>
                <a:effectLst/>
                <a:uLnTx/>
                <a:uFillTx/>
                <a:latin typeface="Calibri" panose="020F0502020204030204"/>
                <a:ea typeface="+mn-ea"/>
                <a:cs typeface="+mn-cs"/>
              </a:rPr>
              <a:t>Blik kort terug op alle besproken onderwerpen -  deel PowerPoint met onderstaande onderwerpen -  en benoem er een paar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Stilstaan bij de meest voorkomende klachten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Oefening positief/negatief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Wat is chronische pijn?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Onbegrip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Wat houdt het in om chronische pijn te hebben?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Balans draagkracht/draaglast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Lepeltheorie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Communicatie met de (huis)arts Oefenen met GGGW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Cirkel van invloed en betrokkenheid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Hulp vragen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Nieuwe doelen stellen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Probleemaanpak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Belang van bewegen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Dagboek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Ontspannen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Partnerbijeenkomst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Leuke dingen doen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Wat heb jij meegenomen uit de cursus?</a:t>
            </a:r>
            <a:endParaRPr lang="nl-NL" b="1" dirty="0"/>
          </a:p>
          <a:p>
            <a:pPr marL="0" indent="0" algn="l">
              <a:buFont typeface="Arial" panose="020B0604020202020204" pitchFamily="34" charset="0"/>
              <a:buNone/>
            </a:pPr>
            <a:endParaRPr lang="nl-NL" b="1" dirty="0"/>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0" dirty="0"/>
              <a:t>Hoe kan je wat we behandeld hebben in je leven toepassen?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i="1" dirty="0"/>
              <a:t> - - sluit het scherm - -</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Een van de belangrijkste dingen die je zelf kunt doen is positief denken.</a:t>
            </a:r>
          </a:p>
          <a:p>
            <a:pPr marL="0" indent="0" algn="l">
              <a:buFont typeface="Arial" panose="020B0604020202020204" pitchFamily="34" charset="0"/>
              <a:buNone/>
            </a:pPr>
            <a:r>
              <a:rPr lang="nl-NL" b="0" dirty="0"/>
              <a:t>Jij bepaalt hoe jij je voelt.</a:t>
            </a:r>
          </a:p>
          <a:p>
            <a:pPr marL="0" indent="0" algn="l">
              <a:buFont typeface="Arial" panose="020B0604020202020204" pitchFamily="34" charset="0"/>
              <a:buNone/>
            </a:pPr>
            <a:r>
              <a:rPr lang="nl-NL" b="0" dirty="0"/>
              <a:t>Jij bepaalt hoeveel invloed andere mensen op jouw gevoel hebben.</a:t>
            </a:r>
          </a:p>
          <a:p>
            <a:pPr marL="0" indent="0" algn="l">
              <a:buFont typeface="Arial" panose="020B0604020202020204" pitchFamily="34" charset="0"/>
              <a:buNone/>
            </a:pPr>
            <a:r>
              <a:rPr lang="nl-NL" b="0" dirty="0"/>
              <a:t>Probeer te leven in het hier en nu en geniet van de mooie momenten. </a:t>
            </a:r>
          </a:p>
          <a:p>
            <a:pPr marL="0" indent="0" algn="l">
              <a:buFont typeface="Arial" panose="020B0604020202020204" pitchFamily="34" charset="0"/>
              <a:buNone/>
            </a:pPr>
            <a:r>
              <a:rPr lang="nl-NL" b="0" dirty="0"/>
              <a:t>Focus je dagelijks op de dingen die wel lukken of gelukt zijn.</a:t>
            </a:r>
          </a:p>
          <a:p>
            <a:pPr marL="0" indent="0" algn="l">
              <a:buFont typeface="Arial" panose="020B0604020202020204" pitchFamily="34" charset="0"/>
              <a:buNone/>
            </a:pPr>
            <a:r>
              <a:rPr lang="nl-NL" b="0" dirty="0"/>
              <a:t>Bouw elke dag voldoende rustmomenten in dit kan door wat ontspanningsoefeningen te doen of gewoon even met een kom thee op de bank. Zo laad je jezelf weer op om de volgende klus weer op te pakken.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In het werkboek vind je nog wat meer tips. </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1" dirty="0"/>
              <a:t>Evaluatie en terugkijken op de cursus -  10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Tijdens bijeenkomst 8 hebben wij je gevraagd om een evaluatieformulier in te vullen. Wij hebben deze zelf nog niet gezien. Maar we willen wel graag even met jullie bespreken;</a:t>
            </a:r>
          </a:p>
          <a:p>
            <a:pPr marL="0" indent="0" algn="l">
              <a:buFont typeface="Arial" panose="020B0604020202020204" pitchFamily="34" charset="0"/>
              <a:buNone/>
            </a:pPr>
            <a:endParaRPr lang="nl-NL" b="0" dirty="0"/>
          </a:p>
          <a:p>
            <a:pPr marL="228600" indent="-228600" algn="l">
              <a:buFont typeface="+mj-lt"/>
              <a:buAutoNum type="arabicPeriod"/>
            </a:pPr>
            <a:r>
              <a:rPr lang="nl-NL" b="0" dirty="0"/>
              <a:t>Wat vonden jullie van de cursus?</a:t>
            </a:r>
          </a:p>
          <a:p>
            <a:pPr marL="228600" indent="-228600" algn="l">
              <a:buFont typeface="+mj-lt"/>
              <a:buAutoNum type="arabicPeriod"/>
            </a:pPr>
            <a:r>
              <a:rPr lang="nl-NL" b="0" dirty="0"/>
              <a:t>Wat kan beter?</a:t>
            </a:r>
          </a:p>
          <a:p>
            <a:pPr marL="228600" indent="-228600" algn="l">
              <a:buFont typeface="+mj-lt"/>
              <a:buAutoNum type="arabicPeriod"/>
            </a:pPr>
            <a:r>
              <a:rPr lang="nl-NL" b="0" dirty="0"/>
              <a:t>Wat ging goed?</a:t>
            </a:r>
          </a:p>
          <a:p>
            <a:pPr marL="0" indent="0" algn="l">
              <a:buFont typeface="+mj-lt"/>
              <a:buNone/>
            </a:pPr>
            <a:endParaRPr lang="nl-NL" b="0" dirty="0"/>
          </a:p>
          <a:p>
            <a:pPr marL="0" indent="0" algn="l">
              <a:buFont typeface="+mj-lt"/>
              <a:buNone/>
            </a:pPr>
            <a:r>
              <a:rPr lang="nl-NL" b="0" dirty="0"/>
              <a:t>We gaan zo dadelijk met pauze en wij willen jullie vragen om tijdens de pauze over de volgende 2 vragen na te denken en de antwoorden te noteren:</a:t>
            </a:r>
          </a:p>
          <a:p>
            <a:pPr marL="228600" indent="-228600" algn="l">
              <a:buFont typeface="+mj-lt"/>
              <a:buAutoNum type="arabicPeriod"/>
            </a:pPr>
            <a:r>
              <a:rPr lang="nl-NL" b="0" dirty="0"/>
              <a:t>Wat betekent chronische pijn voor mij?</a:t>
            </a:r>
          </a:p>
          <a:p>
            <a:pPr marL="228600" indent="-228600" algn="l">
              <a:buFont typeface="+mj-lt"/>
              <a:buAutoNum type="arabicPeriod"/>
            </a:pPr>
            <a:r>
              <a:rPr lang="nl-NL" b="0" dirty="0"/>
              <a:t>Wat neem ik mee uit de cursus?</a:t>
            </a:r>
          </a:p>
          <a:p>
            <a:pPr marL="0" indent="0" algn="l">
              <a:buFont typeface="+mj-lt"/>
              <a:buNone/>
            </a:pPr>
            <a:endParaRPr lang="nl-NL" b="0" dirty="0"/>
          </a:p>
          <a:p>
            <a:pPr marL="0" indent="0" algn="l">
              <a:buFont typeface="+mj-lt"/>
              <a:buNone/>
            </a:pPr>
            <a:r>
              <a:rPr lang="nl-NL" b="0" dirty="0"/>
              <a:t>Wij gaan deze na de pauze samen bespreken.</a:t>
            </a:r>
          </a:p>
          <a:p>
            <a:pPr marL="0" indent="0" algn="l">
              <a:buFont typeface="+mj-lt"/>
              <a:buNone/>
            </a:pPr>
            <a:endParaRPr lang="nl-NL" b="0" dirty="0"/>
          </a:p>
          <a:p>
            <a:pPr marL="0" indent="0" algn="l">
              <a:buFont typeface="+mj-lt"/>
              <a:buNone/>
            </a:pPr>
            <a:r>
              <a:rPr lang="nl-NL" b="1" dirty="0"/>
              <a:t>Pauze -  10 minuten</a:t>
            </a:r>
            <a:endParaRPr lang="nl-NL" b="0" dirty="0"/>
          </a:p>
          <a:p>
            <a:pPr marL="0" indent="0" algn="l">
              <a:buFont typeface="+mj-lt"/>
              <a:buNone/>
            </a:pPr>
            <a:endParaRPr lang="nl-NL" b="0" dirty="0"/>
          </a:p>
          <a:p>
            <a:pPr marL="0" indent="0" algn="l">
              <a:buFont typeface="+mj-lt"/>
              <a:buNone/>
            </a:pPr>
            <a:r>
              <a:rPr lang="nl-NL" b="1" dirty="0"/>
              <a:t>Wat betekent chronische pijn NU voor mij?  - 20 minuten</a:t>
            </a:r>
          </a:p>
          <a:p>
            <a:pPr marL="0" indent="0" algn="l">
              <a:buFont typeface="+mj-lt"/>
              <a:buNone/>
            </a:pPr>
            <a:endParaRPr lang="nl-NL" b="0" dirty="0"/>
          </a:p>
          <a:p>
            <a:pPr marL="0" indent="0" algn="l">
              <a:buFont typeface="+mj-lt"/>
              <a:buNone/>
            </a:pPr>
            <a:r>
              <a:rPr lang="nl-NL" b="0" i="1" dirty="0"/>
              <a:t>Deel je scherm met het Word bestand waarop de antwoorden van bijeenkomst 1 in staan.</a:t>
            </a:r>
          </a:p>
          <a:p>
            <a:pPr marL="0" indent="0" algn="l">
              <a:buFont typeface="+mj-lt"/>
              <a:buNone/>
            </a:pPr>
            <a:r>
              <a:rPr lang="nl-NL" b="0" i="1" dirty="0"/>
              <a:t>Ga de deelnemers langs en noteer hun antwoorden naast die van bijeenkomst 1.</a:t>
            </a:r>
          </a:p>
          <a:p>
            <a:pPr marL="0" indent="0" algn="l">
              <a:buFont typeface="+mj-lt"/>
              <a:buNone/>
            </a:pPr>
            <a:endParaRPr lang="nl-NL" b="0" dirty="0"/>
          </a:p>
          <a:p>
            <a:pPr marL="228600" indent="-228600" algn="l">
              <a:buFont typeface="+mj-lt"/>
              <a:buAutoNum type="arabicPeriod"/>
            </a:pPr>
            <a:r>
              <a:rPr lang="nl-NL" b="0" dirty="0"/>
              <a:t>Wat betekent chronische pijn NU voor mij?</a:t>
            </a:r>
          </a:p>
          <a:p>
            <a:pPr marL="0" indent="0" algn="l">
              <a:buFont typeface="+mj-lt"/>
              <a:buNone/>
            </a:pPr>
            <a:endParaRPr lang="nl-NL" b="0" dirty="0"/>
          </a:p>
          <a:p>
            <a:pPr marL="0" indent="0" algn="l">
              <a:buFont typeface="+mj-lt"/>
              <a:buNone/>
            </a:pPr>
            <a:r>
              <a:rPr lang="nl-NL" b="0" dirty="0"/>
              <a:t> </a:t>
            </a:r>
            <a:r>
              <a:rPr lang="nl-NL" b="0" i="1" dirty="0"/>
              <a:t>- sluit het scherm  en bespreek de vraag - </a:t>
            </a:r>
          </a:p>
          <a:p>
            <a:pPr marL="0" indent="0" algn="l">
              <a:buFont typeface="+mj-lt"/>
              <a:buNone/>
            </a:pPr>
            <a:endParaRPr lang="nl-NL" b="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nl-NL" b="0" dirty="0"/>
              <a:t>Wat heeft de cursus je opgeleverd?</a:t>
            </a:r>
          </a:p>
          <a:p>
            <a:pPr marL="0" indent="0" algn="l">
              <a:buFont typeface="Arial" panose="020B0604020202020204" pitchFamily="34" charset="0"/>
              <a:buNone/>
            </a:pPr>
            <a:r>
              <a:rPr lang="nl-NL" b="0" dirty="0"/>
              <a:t>Heeft iemand voorbeelden van wat je anders bent gaan doen of iets nieuws bent gaan doen? </a:t>
            </a:r>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1" dirty="0"/>
              <a:t>Wat neem je mee uit deze cursus?  -  20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i="1" dirty="0"/>
              <a:t>Stel iedere deelnemer apart de vraag:  “</a:t>
            </a:r>
            <a:r>
              <a:rPr lang="nl-NL" b="0" i="0" dirty="0"/>
              <a:t>wat is het belangrijkste wat je meeneemt uit de cursus?</a:t>
            </a:r>
          </a:p>
          <a:p>
            <a:pPr marL="0" indent="0" algn="l">
              <a:buFont typeface="Arial" panose="020B0604020202020204" pitchFamily="34" charset="0"/>
              <a:buNone/>
            </a:pPr>
            <a:endParaRPr lang="nl-NL" b="0" i="1" dirty="0"/>
          </a:p>
          <a:p>
            <a:pPr marL="0" indent="0" algn="l">
              <a:buFont typeface="Arial" panose="020B0604020202020204" pitchFamily="34" charset="0"/>
              <a:buNone/>
            </a:pPr>
            <a:r>
              <a:rPr lang="nl-NL" b="0" i="0" dirty="0"/>
              <a:t>Neem even 5 minuten de tijd om het op te schrijven, daarna gaan we het samen bespreken</a:t>
            </a:r>
            <a:r>
              <a:rPr lang="nl-NL" b="0" i="1" dirty="0"/>
              <a:t>.</a:t>
            </a:r>
          </a:p>
          <a:p>
            <a:pPr marL="0" indent="0" algn="l">
              <a:buFont typeface="Arial" panose="020B0604020202020204" pitchFamily="34" charset="0"/>
              <a:buNone/>
            </a:pPr>
            <a:endParaRPr lang="nl-NL" b="0" i="1" dirty="0"/>
          </a:p>
          <a:p>
            <a:pPr marL="0" indent="0" algn="l">
              <a:buFont typeface="Arial" panose="020B0604020202020204" pitchFamily="34" charset="0"/>
              <a:buNone/>
            </a:pPr>
            <a:r>
              <a:rPr lang="nl-NL" b="0" i="1" dirty="0"/>
              <a:t>Jouw collega cursusbegeleider schrijft/typt OP DE ACHTERGROND MEE WANT ANDERS IS DE VERRASSING ERAF!!!!!</a:t>
            </a:r>
          </a:p>
          <a:p>
            <a:pPr marL="0" indent="0" algn="l">
              <a:buFont typeface="Arial" panose="020B0604020202020204" pitchFamily="34" charset="0"/>
              <a:buNone/>
            </a:pPr>
            <a:endParaRPr lang="nl-NL" b="0" i="1" dirty="0"/>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1" dirty="0"/>
              <a:t>Afsluiting – 5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Met deze mooie voornemens sluiten wij deze cursus af.</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Hartelijk dank voor jullie openheid, jullie aandeel en vertrouwen. Wij zien elkaar weer over 3 maanden – noem datum en tijdstip.</a:t>
            </a:r>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2</a:t>
            </a:fld>
            <a:endParaRPr lang="nl-NL"/>
          </a:p>
        </p:txBody>
      </p:sp>
    </p:spTree>
    <p:extLst>
      <p:ext uri="{BB962C8B-B14F-4D97-AF65-F5344CB8AC3E}">
        <p14:creationId xmlns:p14="http://schemas.microsoft.com/office/powerpoint/2010/main" val="3452825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t>27-7-2021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t>27-7-2021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1</a:t>
            </a:fld>
            <a:endParaRPr lang="en"/>
          </a:p>
        </p:txBody>
      </p:sp>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panose="020B06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934482"/>
            <a:ext cx="10515600" cy="4167059"/>
          </a:xfrm>
          <a:prstGeom prst="rect">
            <a:avLst/>
          </a:prstGeom>
        </p:spPr>
        <p:txBody>
          <a:bodyPr vert="horz" wrap="square" lIns="91425" tIns="91425" rIns="91425" bIns="91425" rtlCol="0" anchor="t" anchorCtr="0">
            <a:normAutofit fontScale="92500" lnSpcReduction="1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Font typeface="+mj-lt"/>
              <a:buAutoNum type="arabicPeriod"/>
            </a:pPr>
            <a:r>
              <a:rPr lang="nl-NL" sz="3800" dirty="0">
                <a:latin typeface="Arial" panose="020B0604020202020204" pitchFamily="34" charset="0"/>
                <a:cs typeface="Arial" panose="020B0604020202020204" pitchFamily="34" charset="0"/>
              </a:rPr>
              <a:t>Welkom en terugblik			</a:t>
            </a:r>
          </a:p>
          <a:p>
            <a:pPr marL="742950" indent="-742950" algn="l">
              <a:buFont typeface="+mj-lt"/>
              <a:buAutoNum type="arabicPeriod"/>
            </a:pPr>
            <a:r>
              <a:rPr lang="nl-NL" sz="3800" dirty="0">
                <a:latin typeface="Arial" panose="020B0604020202020204" pitchFamily="34" charset="0"/>
                <a:cs typeface="Arial" panose="020B0604020202020204" pitchFamily="34" charset="0"/>
              </a:rPr>
              <a:t>Bespreken oefeningen voor thuis</a:t>
            </a:r>
          </a:p>
          <a:p>
            <a:pPr marL="742950" indent="-742950" algn="l">
              <a:buFont typeface="+mj-lt"/>
              <a:buAutoNum type="arabicPeriod"/>
            </a:pPr>
            <a:r>
              <a:rPr lang="nl-NL" sz="3800" dirty="0">
                <a:latin typeface="Arial" panose="020B0604020202020204" pitchFamily="34" charset="0"/>
                <a:cs typeface="Arial" panose="020B0604020202020204" pitchFamily="34" charset="0"/>
              </a:rPr>
              <a:t>En nu verder? Wat kun je zelf doen?</a:t>
            </a:r>
          </a:p>
          <a:p>
            <a:pPr marL="742950" indent="-742950" algn="l">
              <a:buFont typeface="+mj-lt"/>
              <a:buAutoNum type="arabicPeriod"/>
            </a:pPr>
            <a:r>
              <a:rPr lang="nl-NL" sz="3800" dirty="0">
                <a:latin typeface="Arial" panose="020B0604020202020204" pitchFamily="34" charset="0"/>
                <a:cs typeface="Arial" panose="020B0604020202020204" pitchFamily="34" charset="0"/>
              </a:rPr>
              <a:t>Evaluatie en terugkijken op de cursus</a:t>
            </a:r>
          </a:p>
          <a:p>
            <a:pPr marL="742950" indent="-742950" algn="l">
              <a:buFont typeface="+mj-lt"/>
              <a:buAutoNum type="arabicPeriod"/>
            </a:pPr>
            <a:r>
              <a:rPr lang="nl-NL" sz="3800" dirty="0">
                <a:latin typeface="Arial" panose="020B0604020202020204" pitchFamily="34" charset="0"/>
                <a:cs typeface="Arial" panose="020B0604020202020204" pitchFamily="34" charset="0"/>
              </a:rPr>
              <a:t>Pauze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Wat betekent chronische pijn NU voor mij?</a:t>
            </a:r>
          </a:p>
          <a:p>
            <a:pPr marL="742950" indent="-742950" algn="l">
              <a:buFont typeface="+mj-lt"/>
              <a:buAutoNum type="arabicPeriod"/>
            </a:pPr>
            <a:r>
              <a:rPr lang="nl-NL" sz="3800" dirty="0">
                <a:latin typeface="Arial" panose="020B0604020202020204" pitchFamily="34" charset="0"/>
                <a:cs typeface="Arial" panose="020B0604020202020204" pitchFamily="34" charset="0"/>
              </a:rPr>
              <a:t>Wat neem je mee uit </a:t>
            </a:r>
            <a:r>
              <a:rPr lang="nl-NL" sz="3800">
                <a:latin typeface="Arial" panose="020B0604020202020204" pitchFamily="34" charset="0"/>
                <a:cs typeface="Arial" panose="020B0604020202020204" pitchFamily="34" charset="0"/>
              </a:rPr>
              <a:t>deze cursus?</a:t>
            </a:r>
            <a:r>
              <a:rPr lang="nl-NL" sz="3800" dirty="0">
                <a:latin typeface="Arial" panose="020B0604020202020204" pitchFamily="34" charset="0"/>
                <a:cs typeface="Arial" panose="020B0604020202020204" pitchFamily="34" charset="0"/>
              </a:rPr>
              <a:t>		</a:t>
            </a:r>
          </a:p>
          <a:p>
            <a:pPr marL="742950" indent="-742950" algn="l">
              <a:buFont typeface="+mj-lt"/>
              <a:buAutoNum type="arabicPeriod"/>
            </a:pPr>
            <a:r>
              <a:rPr lang="nl-NL" sz="3800" dirty="0">
                <a:latin typeface="Arial" panose="020B0604020202020204" pitchFamily="34" charset="0"/>
                <a:cs typeface="Arial" panose="020B0604020202020204" pitchFamily="34" charset="0"/>
              </a:rPr>
              <a:t>Afsluiting	</a:t>
            </a:r>
            <a:r>
              <a:rPr lang="nl-NL" sz="2400" dirty="0">
                <a:latin typeface="Arial" panose="020B0604020202020204" pitchFamily="34" charset="0"/>
                <a:cs typeface="Arial" panose="020B0604020202020204" pitchFamily="34" charset="0"/>
              </a:rPr>
              <a:t>	</a:t>
            </a:r>
            <a:r>
              <a:rPr lang="nl-NL" dirty="0"/>
              <a:t>						</a:t>
            </a: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EE455765-3197-E448-ADAA-B34E868EDADE}"/>
              </a:ext>
            </a:extLst>
          </p:cNvPr>
          <p:cNvGraphicFramePr>
            <a:graphicFrameLocks noGrp="1"/>
          </p:cNvGraphicFramePr>
          <p:nvPr>
            <p:extLst>
              <p:ext uri="{D42A27DB-BD31-4B8C-83A1-F6EECF244321}">
                <p14:modId xmlns:p14="http://schemas.microsoft.com/office/powerpoint/2010/main" val="1118678333"/>
              </p:ext>
            </p:extLst>
          </p:nvPr>
        </p:nvGraphicFramePr>
        <p:xfrm>
          <a:off x="1037305" y="1332846"/>
          <a:ext cx="10117390" cy="4998720"/>
        </p:xfrm>
        <a:graphic>
          <a:graphicData uri="http://schemas.openxmlformats.org/drawingml/2006/table">
            <a:tbl>
              <a:tblPr firstRow="1" bandRow="1">
                <a:tableStyleId>{5C22544A-7EE6-4342-B048-85BDC9FD1C3A}</a:tableStyleId>
              </a:tblPr>
              <a:tblGrid>
                <a:gridCol w="4959222">
                  <a:extLst>
                    <a:ext uri="{9D8B030D-6E8A-4147-A177-3AD203B41FA5}">
                      <a16:colId xmlns:a16="http://schemas.microsoft.com/office/drawing/2014/main" val="3331563817"/>
                    </a:ext>
                  </a:extLst>
                </a:gridCol>
                <a:gridCol w="5158168">
                  <a:extLst>
                    <a:ext uri="{9D8B030D-6E8A-4147-A177-3AD203B41FA5}">
                      <a16:colId xmlns:a16="http://schemas.microsoft.com/office/drawing/2014/main" val="3127452716"/>
                    </a:ext>
                  </a:extLst>
                </a:gridCol>
              </a:tblGrid>
              <a:tr h="370840">
                <a:tc>
                  <a:txBody>
                    <a:bodyPr/>
                    <a:lstStyle/>
                    <a:p>
                      <a:r>
                        <a:rPr lang="nl-NL" sz="2800" b="0" dirty="0">
                          <a:solidFill>
                            <a:schemeClr val="tx1"/>
                          </a:solidFill>
                          <a:latin typeface="Arial" panose="020B0604020202020204" pitchFamily="34" charset="0"/>
                          <a:cs typeface="Arial" panose="020B0604020202020204" pitchFamily="34" charset="0"/>
                        </a:rPr>
                        <a:t>Bewegen </a:t>
                      </a:r>
                    </a:p>
                  </a:txBody>
                  <a:tcPr>
                    <a:noFill/>
                  </a:tcPr>
                </a:tc>
                <a:tc>
                  <a:txBody>
                    <a:bodyPr/>
                    <a:lstStyle/>
                    <a:p>
                      <a:r>
                        <a:rPr lang="nl-NL" sz="2800" b="0" dirty="0">
                          <a:solidFill>
                            <a:schemeClr val="tx1"/>
                          </a:solidFill>
                          <a:latin typeface="Arial" panose="020B0604020202020204" pitchFamily="34" charset="0"/>
                          <a:cs typeface="Arial" panose="020B0604020202020204" pitchFamily="34" charset="0"/>
                        </a:rPr>
                        <a:t>Probleemaanpak </a:t>
                      </a:r>
                    </a:p>
                  </a:txBody>
                  <a:tcPr>
                    <a:noFill/>
                  </a:tcPr>
                </a:tc>
                <a:extLst>
                  <a:ext uri="{0D108BD9-81ED-4DB2-BD59-A6C34878D82A}">
                    <a16:rowId xmlns:a16="http://schemas.microsoft.com/office/drawing/2014/main" val="1603917321"/>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Ontspanning</a:t>
                      </a:r>
                    </a:p>
                    <a:p>
                      <a:r>
                        <a:rPr lang="nl-NL" sz="2800" dirty="0">
                          <a:solidFill>
                            <a:schemeClr val="tx1"/>
                          </a:solidFill>
                          <a:latin typeface="Arial" panose="020B0604020202020204" pitchFamily="34" charset="0"/>
                          <a:cs typeface="Arial" panose="020B0604020202020204" pitchFamily="34" charset="0"/>
                        </a:rPr>
                        <a:t>Spiegeloefening </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Cirkel van invloed en betrokkenheid </a:t>
                      </a:r>
                    </a:p>
                  </a:txBody>
                  <a:tcPr>
                    <a:noFill/>
                  </a:tcPr>
                </a:tc>
                <a:extLst>
                  <a:ext uri="{0D108BD9-81ED-4DB2-BD59-A6C34878D82A}">
                    <a16:rowId xmlns:a16="http://schemas.microsoft.com/office/drawing/2014/main" val="3193073299"/>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Uitleg over chronische pijn </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Doelen stellen</a:t>
                      </a:r>
                    </a:p>
                  </a:txBody>
                  <a:tcPr>
                    <a:noFill/>
                  </a:tcPr>
                </a:tc>
                <a:extLst>
                  <a:ext uri="{0D108BD9-81ED-4DB2-BD59-A6C34878D82A}">
                    <a16:rowId xmlns:a16="http://schemas.microsoft.com/office/drawing/2014/main" val="273004741"/>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Dagboek</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Partner/naastenbijeenkomst </a:t>
                      </a:r>
                    </a:p>
                  </a:txBody>
                  <a:tcPr>
                    <a:noFill/>
                  </a:tcPr>
                </a:tc>
                <a:extLst>
                  <a:ext uri="{0D108BD9-81ED-4DB2-BD59-A6C34878D82A}">
                    <a16:rowId xmlns:a16="http://schemas.microsoft.com/office/drawing/2014/main" val="3319841747"/>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Dag/weekindeling </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Leuke dingen doen/afleiding </a:t>
                      </a:r>
                    </a:p>
                  </a:txBody>
                  <a:tcPr>
                    <a:noFill/>
                  </a:tcPr>
                </a:tc>
                <a:extLst>
                  <a:ext uri="{0D108BD9-81ED-4DB2-BD59-A6C34878D82A}">
                    <a16:rowId xmlns:a16="http://schemas.microsoft.com/office/drawing/2014/main" val="2341126547"/>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Balans draagkracht/draaglast</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Mijn Positieve gezondheid</a:t>
                      </a:r>
                    </a:p>
                  </a:txBody>
                  <a:tcPr>
                    <a:noFill/>
                  </a:tcPr>
                </a:tc>
                <a:extLst>
                  <a:ext uri="{0D108BD9-81ED-4DB2-BD59-A6C34878D82A}">
                    <a16:rowId xmlns:a16="http://schemas.microsoft.com/office/drawing/2014/main" val="3077591184"/>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Lepeltheorie </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Onbegrip en hulp vragen</a:t>
                      </a:r>
                    </a:p>
                  </a:txBody>
                  <a:tcPr>
                    <a:noFill/>
                  </a:tcPr>
                </a:tc>
                <a:extLst>
                  <a:ext uri="{0D108BD9-81ED-4DB2-BD59-A6C34878D82A}">
                    <a16:rowId xmlns:a16="http://schemas.microsoft.com/office/drawing/2014/main" val="4226683248"/>
                  </a:ext>
                </a:extLst>
              </a:tr>
              <a:tr h="370840">
                <a:tc>
                  <a:txBody>
                    <a:bodyPr/>
                    <a:lstStyle/>
                    <a:p>
                      <a:r>
                        <a:rPr lang="nl-NL" sz="2800" dirty="0">
                          <a:solidFill>
                            <a:schemeClr val="tx1"/>
                          </a:solidFill>
                          <a:latin typeface="Arial" panose="020B0604020202020204" pitchFamily="34" charset="0"/>
                          <a:cs typeface="Arial" panose="020B0604020202020204" pitchFamily="34" charset="0"/>
                        </a:rPr>
                        <a:t>Communicatie </a:t>
                      </a:r>
                    </a:p>
                  </a:txBody>
                  <a:tcPr>
                    <a:noFill/>
                  </a:tcPr>
                </a:tc>
                <a:tc>
                  <a:txBody>
                    <a:bodyPr/>
                    <a:lstStyle/>
                    <a:p>
                      <a:r>
                        <a:rPr lang="nl-NL" sz="2800" dirty="0">
                          <a:solidFill>
                            <a:schemeClr val="tx1"/>
                          </a:solidFill>
                          <a:latin typeface="Arial" panose="020B0604020202020204" pitchFamily="34" charset="0"/>
                          <a:cs typeface="Arial" panose="020B0604020202020204" pitchFamily="34" charset="0"/>
                        </a:rPr>
                        <a:t>Wat neem je mee uit deze cursus</a:t>
                      </a:r>
                    </a:p>
                  </a:txBody>
                  <a:tcPr>
                    <a:noFill/>
                  </a:tcPr>
                </a:tc>
                <a:extLst>
                  <a:ext uri="{0D108BD9-81ED-4DB2-BD59-A6C34878D82A}">
                    <a16:rowId xmlns:a16="http://schemas.microsoft.com/office/drawing/2014/main" val="3228887663"/>
                  </a:ext>
                </a:extLst>
              </a:tr>
            </a:tbl>
          </a:graphicData>
        </a:graphic>
      </p:graphicFrame>
    </p:spTree>
    <p:extLst>
      <p:ext uri="{BB962C8B-B14F-4D97-AF65-F5344CB8AC3E}">
        <p14:creationId xmlns:p14="http://schemas.microsoft.com/office/powerpoint/2010/main" val="823976732"/>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1360</TotalTime>
  <Words>799</Words>
  <Application>Microsoft Office PowerPoint</Application>
  <PresentationFormat>Breedbeeld</PresentationFormat>
  <Paragraphs>132</Paragraphs>
  <Slides>2</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Sandra Van Spelde</cp:lastModifiedBy>
  <cp:revision>73</cp:revision>
  <cp:lastPrinted>2018-11-29T07:20:06Z</cp:lastPrinted>
  <dcterms:modified xsi:type="dcterms:W3CDTF">2021-07-27T12:06:47Z</dcterms:modified>
</cp:coreProperties>
</file>