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85" r:id="rId5"/>
    <p:sldId id="282" r:id="rId6"/>
    <p:sldId id="286" r:id="rId7"/>
    <p:sldId id="287" r:id="rId8"/>
    <p:sldId id="288" r:id="rId9"/>
    <p:sldId id="259" r:id="rId10"/>
    <p:sldId id="275" r:id="rId11"/>
    <p:sldId id="276" r:id="rId12"/>
    <p:sldId id="279" r:id="rId13"/>
    <p:sldId id="289" r:id="rId14"/>
    <p:sldId id="278" r:id="rId15"/>
    <p:sldId id="28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7"/>
    <p:restoredTop sz="68317" autoAdjust="0"/>
  </p:normalViewPr>
  <p:slideViewPr>
    <p:cSldViewPr snapToGrid="0">
      <p:cViewPr varScale="1">
        <p:scale>
          <a:sx n="107" d="100"/>
          <a:sy n="107" d="100"/>
        </p:scale>
        <p:origin x="265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0155B-31BD-9B44-904C-3E726FC08C02}" type="datetimeFigureOut">
              <a:rPr lang="nl-NL" smtClean="0"/>
              <a:t>07-08-2021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081E6-6872-B54D-B847-DD796F4FFD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00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EjGN6QTSpk&amp;feature=emb_logo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qHscChBoLX0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_QMovjlzmk&amp;t=2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NL" dirty="0"/>
              <a:t>Zorg dat je de flipovers al geopend hebt!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nl-NL" dirty="0"/>
              <a:t>Flipover negatief positief 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nl-NL" dirty="0"/>
              <a:t>Flipover tips voor jou en je omgeving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nl-NL" dirty="0"/>
              <a:t>Flipover wat is chronische pijn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nl-NL" dirty="0"/>
              <a:t>Groepsafspraken (indien van toepassing)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endParaRPr lang="nl-NL" dirty="0"/>
          </a:p>
          <a:p>
            <a:pPr marL="0" lvl="0" indent="0">
              <a:spcBef>
                <a:spcPts val="0"/>
              </a:spcBef>
              <a:buFontTx/>
              <a:buNone/>
            </a:pPr>
            <a:r>
              <a:rPr lang="nl-NL" dirty="0"/>
              <a:t>Open daarnaast alvast de thuisopdrachten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nl-NL" dirty="0"/>
              <a:t>Dagboek </a:t>
            </a:r>
          </a:p>
          <a:p>
            <a:pPr marL="171450" lvl="0" indent="-171450">
              <a:spcBef>
                <a:spcPts val="0"/>
              </a:spcBef>
              <a:buFontTx/>
              <a:buChar char="-"/>
            </a:pPr>
            <a:r>
              <a:rPr lang="nl-NL" dirty="0"/>
              <a:t>Oefening voor thuis omgaan </a:t>
            </a:r>
            <a:r>
              <a:rPr lang="nl-NL"/>
              <a:t>met begrip </a:t>
            </a:r>
            <a:endParaRPr lang="nl-NL" dirty="0"/>
          </a:p>
          <a:p>
            <a:pPr lvl="0">
              <a:spcBef>
                <a:spcPts val="0"/>
              </a:spcBef>
              <a:buNone/>
            </a:pPr>
            <a:endParaRPr lang="nl-NL" dirty="0"/>
          </a:p>
          <a:p>
            <a:pPr lvl="0">
              <a:spcBef>
                <a:spcPts val="0"/>
              </a:spcBef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6056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1" dirty="0"/>
              <a:t>35 minuten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Overeenkomsten en verschillen bespreken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De lange weg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De opluchting ???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-----------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Daarna … chronische pijn heb je samen – hoe kun je elkaar daarin ondersteunen?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Flipover “tips voor jou en je omgeving”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732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1" dirty="0"/>
              <a:t>Spiegeloefening </a:t>
            </a:r>
            <a:endParaRPr lang="nl-NL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643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Positieve gezondheid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Uitleg geven positieve gezondheid en over het spinnenweb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Eventueel het filmpje laten zien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https://www.youtube.com/watch?v=vEjGN6QTSpk&amp;feature=emb_logo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https://youtu.be/qHscChBoLX0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225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1" dirty="0"/>
              <a:t>5 minuten</a:t>
            </a:r>
            <a:endParaRPr lang="nl-NL" b="0" dirty="0"/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  <a:p>
            <a:pPr algn="l"/>
            <a:r>
              <a:rPr lang="nl-NL" dirty="0"/>
              <a:t>Elke keer een oefening mee naar huis. Door te oefenen leer je beter en krijg je andere inzichten 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Deze keer twee opdrachten: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Dagboek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Omgaan met begrip 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767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Afsluiten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54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dirty="0"/>
              <a:t>Welkom 5 minuten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45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26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b="1" dirty="0"/>
              <a:t>25 minuten</a:t>
            </a:r>
          </a:p>
          <a:p>
            <a:pPr algn="l"/>
            <a:r>
              <a:rPr lang="nl-NL" b="0" dirty="0"/>
              <a:t>Bespreken dagboek en oefening negatief / positief (eindigen met positief) 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Terugblik: hoe vorige bijeenkomst ervaren?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Dagboek: wil iemand zijn ervaring delen?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Oefening negatief/positief: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dirty="0"/>
              <a:t>Kijk naar de punten die je hebt opgeschreven en pak er 5 uit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dirty="0"/>
              <a:t>Zet er een cijfer voor tussen de 1 en 10.  Bij 1 hebben deze punten geen invloed op je leven. Bij een 10 dan hebben ze extreem veel invloed op je leven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dirty="0"/>
              <a:t>Rijtje langs gaan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dirty="0"/>
              <a:t>Daarna bespreken – oplossingen gevonden?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NL" b="0" dirty="0"/>
              <a:t>Daarna positief langs gaan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16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1" dirty="0"/>
              <a:t>30 minuten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52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Film duurt 6 minuten – Je kunt er ook voor kiezen om de film er uit te halen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https://www.youtube.com/watch?v=w_QMovjlzmk&amp;t=2s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nl-NL" b="1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52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Flipover “wat is chronische pijn”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Bespreken in groepjes van 2 en 1 groepje van 3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Ieder krijgt 4 minuten de tijd om zijn verhaal te vertellen aan de ander. Daarna draai je de rollen om.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Uiteindelijk gaat de ander straks een samenvatting geven van datgene dat je hebt gezegd.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Tijd bijhouden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nl-NL" b="0" dirty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Totaal Tijd: 30 minuten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Film: 6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Groepjes: 12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0" dirty="0"/>
              <a:t>Bespreken: 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97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15 minuten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43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nl-NL" b="1" dirty="0"/>
              <a:t>5 minuten 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nl-NL" b="1" dirty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b="1" dirty="0"/>
              <a:t>Aandacht voor het lichaam – spierontspanningsoefening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081E6-6872-B54D-B847-DD796F4FFD5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04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9CCA7-18B3-1C46-9782-ADD707D4B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BBD52B-8B53-4B49-9526-ACDE08AC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C5EB04-8844-D24B-A9BA-11F07B61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07-08-2021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A905C5-B97E-034C-8A75-74D7D110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FA7143-F39E-FD49-91C4-9B331C60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59399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67200-697A-C94A-8F16-83A5A7AA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7ACA58D-AFE9-9B43-B463-AA2E54279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3DAA95-F41E-9A4C-948D-AB81DD0D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07-08-2021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967BB0-04A7-2042-847F-8BE6A593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A01B2D-BD91-714A-B4F6-EFF563B6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7418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66598C-B010-F248-B68C-87FE0763F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30BAC9-D68D-E543-A6E0-75EC43B9B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C5140B-EF61-2C40-8974-7044B9F0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07-08-2021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E4E172-A61D-F843-95B9-D81E6ED7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41DB05-D094-1648-88C3-55E758D7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59723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1" name="Shape 221"/>
          <p:cNvSpPr/>
          <p:nvPr/>
        </p:nvSpPr>
        <p:spPr>
          <a:xfrm>
            <a:off x="1058933" y="104299"/>
            <a:ext cx="188800" cy="188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2" name="Shape 222"/>
          <p:cNvSpPr/>
          <p:nvPr/>
        </p:nvSpPr>
        <p:spPr>
          <a:xfrm>
            <a:off x="-187200" y="200273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3" name="Shape 223"/>
          <p:cNvSpPr/>
          <p:nvPr/>
        </p:nvSpPr>
        <p:spPr>
          <a:xfrm>
            <a:off x="10772401" y="5035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4" name="Shape 224"/>
          <p:cNvSpPr/>
          <p:nvPr/>
        </p:nvSpPr>
        <p:spPr>
          <a:xfrm>
            <a:off x="928733" y="1223500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5" name="Shape 225"/>
          <p:cNvSpPr/>
          <p:nvPr/>
        </p:nvSpPr>
        <p:spPr>
          <a:xfrm>
            <a:off x="11899071" y="159175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6" name="Shape 226"/>
          <p:cNvSpPr/>
          <p:nvPr/>
        </p:nvSpPr>
        <p:spPr>
          <a:xfrm>
            <a:off x="10299129" y="10228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7" name="Shape 227"/>
          <p:cNvSpPr/>
          <p:nvPr/>
        </p:nvSpPr>
        <p:spPr>
          <a:xfrm>
            <a:off x="11898583" y="602588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8" name="Shape 228"/>
          <p:cNvSpPr/>
          <p:nvPr/>
        </p:nvSpPr>
        <p:spPr>
          <a:xfrm>
            <a:off x="704879" y="-16629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sp>
        <p:nvSpPr>
          <p:cNvPr id="229" name="Shape 229"/>
          <p:cNvSpPr/>
          <p:nvPr/>
        </p:nvSpPr>
        <p:spPr>
          <a:xfrm>
            <a:off x="11103717" y="834817"/>
            <a:ext cx="509659" cy="509659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grpSp>
        <p:nvGrpSpPr>
          <p:cNvPr id="230" name="Shape 230"/>
          <p:cNvGrpSpPr/>
          <p:nvPr/>
        </p:nvGrpSpPr>
        <p:grpSpPr>
          <a:xfrm>
            <a:off x="205367" y="585206"/>
            <a:ext cx="678468" cy="638281"/>
            <a:chOff x="5972700" y="2330200"/>
            <a:chExt cx="411625" cy="387275"/>
          </a:xfrm>
        </p:grpSpPr>
        <p:sp>
          <p:nvSpPr>
            <p:cNvPr id="231" name="Shape 23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32" name="Shape 23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</p:grp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867"/>
            </a:lvl1pPr>
          </a:lstStyle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10293833" y="138500"/>
            <a:ext cx="835200" cy="835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67"/>
          </a:p>
        </p:txBody>
      </p:sp>
      <p:grpSp>
        <p:nvGrpSpPr>
          <p:cNvPr id="235" name="Shape 235"/>
          <p:cNvGrpSpPr/>
          <p:nvPr/>
        </p:nvGrpSpPr>
        <p:grpSpPr>
          <a:xfrm>
            <a:off x="10553895" y="305530"/>
            <a:ext cx="315843" cy="500583"/>
            <a:chOff x="6718575" y="2318625"/>
            <a:chExt cx="256950" cy="407375"/>
          </a:xfrm>
        </p:grpSpPr>
        <p:sp>
          <p:nvSpPr>
            <p:cNvPr id="236" name="Shape 23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40" name="Shape 2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42" name="Shape 2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243" name="Shape 24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</p:grp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10823979" y="573825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43077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" name="Shape 11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2" name="Shape 1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3" name="Shape 13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4" name="Shape 14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" name="Shape 15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" name="Shape 16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" name="Shape 17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8" name="Shape 18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" name="Shape 19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" name="Shape 20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21" name="Shape 21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5" name="Shape 35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" name="Shape 36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04133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9" name="Shape 39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0" name="Shape 40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1" name="Shape 41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2" name="Shape 4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3" name="Shape 43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4" name="Shape 44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5" name="Shape 45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6" name="Shape 46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7" name="Shape 47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8" name="Shape 48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9" name="Shape 49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50" name="Shape 50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51" name="Shape 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52" name="Shape 5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54" name="Shape 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3" name="Shape 63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4" name="Shape 64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2BDC7"/>
              </a:buClr>
              <a:buSzPct val="100000"/>
              <a:defRPr sz="4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3848133" y="3888336"/>
            <a:ext cx="4495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B600"/>
              </a:buClr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4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83886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9" name="Shape 69"/>
          <p:cNvSpPr/>
          <p:nvPr/>
        </p:nvSpPr>
        <p:spPr>
          <a:xfrm>
            <a:off x="5082400" y="-259733"/>
            <a:ext cx="2027200" cy="202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0" name="Shape 70"/>
          <p:cNvSpPr/>
          <p:nvPr/>
        </p:nvSpPr>
        <p:spPr>
          <a:xfrm>
            <a:off x="6642867" y="979700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1" name="Shape 71"/>
          <p:cNvSpPr/>
          <p:nvPr/>
        </p:nvSpPr>
        <p:spPr>
          <a:xfrm>
            <a:off x="4626599" y="1081297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2" name="Shape 72"/>
          <p:cNvSpPr/>
          <p:nvPr/>
        </p:nvSpPr>
        <p:spPr>
          <a:xfrm>
            <a:off x="4146500" y="205891"/>
            <a:ext cx="678400" cy="678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3" name="Shape 73"/>
          <p:cNvSpPr/>
          <p:nvPr/>
        </p:nvSpPr>
        <p:spPr>
          <a:xfrm>
            <a:off x="7194037" y="-11425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4" name="Shape 74"/>
          <p:cNvSpPr/>
          <p:nvPr/>
        </p:nvSpPr>
        <p:spPr>
          <a:xfrm>
            <a:off x="-187200" y="5045605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5" name="Shape 75"/>
          <p:cNvSpPr/>
          <p:nvPr/>
        </p:nvSpPr>
        <p:spPr>
          <a:xfrm>
            <a:off x="10772401" y="58883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6" name="Shape 76"/>
          <p:cNvSpPr/>
          <p:nvPr/>
        </p:nvSpPr>
        <p:spPr>
          <a:xfrm>
            <a:off x="542867" y="6268599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7" name="Shape 77"/>
          <p:cNvSpPr/>
          <p:nvPr/>
        </p:nvSpPr>
        <p:spPr>
          <a:xfrm>
            <a:off x="11862101" y="5497761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8" name="Shape 78"/>
          <p:cNvSpPr/>
          <p:nvPr/>
        </p:nvSpPr>
        <p:spPr>
          <a:xfrm>
            <a:off x="10400729" y="62044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9" name="Shape 79"/>
          <p:cNvSpPr/>
          <p:nvPr/>
        </p:nvSpPr>
        <p:spPr>
          <a:xfrm>
            <a:off x="11295996" y="560430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0" name="Shape 80"/>
          <p:cNvSpPr/>
          <p:nvPr/>
        </p:nvSpPr>
        <p:spPr>
          <a:xfrm>
            <a:off x="704879" y="467903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1" name="Shape 81"/>
          <p:cNvSpPr/>
          <p:nvPr/>
        </p:nvSpPr>
        <p:spPr>
          <a:xfrm>
            <a:off x="11103717" y="6219617"/>
            <a:ext cx="509659" cy="509659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82" name="Shape 82"/>
          <p:cNvGrpSpPr/>
          <p:nvPr/>
        </p:nvGrpSpPr>
        <p:grpSpPr>
          <a:xfrm>
            <a:off x="205367" y="5458265"/>
            <a:ext cx="678468" cy="638281"/>
            <a:chOff x="5972700" y="2330200"/>
            <a:chExt cx="411625" cy="387275"/>
          </a:xfrm>
        </p:grpSpPr>
        <p:sp>
          <p:nvSpPr>
            <p:cNvPr id="83" name="Shape 8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84" name="Shape 8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6963951" y="1186297"/>
            <a:ext cx="390564" cy="619047"/>
            <a:chOff x="6718575" y="2318625"/>
            <a:chExt cx="256950" cy="407375"/>
          </a:xfrm>
        </p:grpSpPr>
        <p:sp>
          <p:nvSpPr>
            <p:cNvPr id="86" name="Shape 8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87" name="Shape 8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88" name="Shape 8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89" name="Shape 8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90" name="Shape 9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91" name="Shape 9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92" name="Shape 9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93" name="Shape 9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656367" y="2272800"/>
            <a:ext cx="8879600" cy="109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8pPr>
            <a:lvl9pPr lvl="8" algn="ctr">
              <a:spcBef>
                <a:spcPts val="0"/>
              </a:spcBef>
              <a:buClr>
                <a:srgbClr val="4A5C65"/>
              </a:buClr>
              <a:buSzPct val="100000"/>
              <a:defRPr sz="4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4791200" y="11907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800" b="1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‹nr.›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414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9" name="Shape 99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0" name="Shape 100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1" name="Shape 101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2" name="Shape 102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3" name="Shape 103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4" name="Shape 104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5" name="Shape 105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6" name="Shape 10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7" name="Shape 107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8" name="Shape 108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9" name="Shape 109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0" name="Shape 110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1" name="Shape 111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112" name="Shape 112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13" name="Shape 1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16" name="Shape 1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19" name="Shape 1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20" name="Shape 1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801610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2" name="Shape 192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3" name="Shape 193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4" name="Shape 194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5" name="Shape 195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6" name="Shape 196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7" name="Shape 197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8" name="Shape 198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9" name="Shape 199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0" name="Shape 200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1" name="Shape 201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2" name="Shape 202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3" name="Shape 203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4" name="Shape 204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205" name="Shape 205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06" name="Shape 2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07" name="Shape 2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209" name="Shape 20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0" name="Shape 2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1" name="Shape 2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2" name="Shape 2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3" name="Shape 2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5" name="Shape 21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6" name="Shape 21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47235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1" name="Shape 221"/>
          <p:cNvSpPr/>
          <p:nvPr/>
        </p:nvSpPr>
        <p:spPr>
          <a:xfrm>
            <a:off x="1058933" y="104299"/>
            <a:ext cx="188800" cy="188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2" name="Shape 222"/>
          <p:cNvSpPr/>
          <p:nvPr/>
        </p:nvSpPr>
        <p:spPr>
          <a:xfrm>
            <a:off x="-187200" y="200273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3" name="Shape 223"/>
          <p:cNvSpPr/>
          <p:nvPr/>
        </p:nvSpPr>
        <p:spPr>
          <a:xfrm>
            <a:off x="10772401" y="5035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4" name="Shape 224"/>
          <p:cNvSpPr/>
          <p:nvPr/>
        </p:nvSpPr>
        <p:spPr>
          <a:xfrm>
            <a:off x="928733" y="1223500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5" name="Shape 225"/>
          <p:cNvSpPr/>
          <p:nvPr/>
        </p:nvSpPr>
        <p:spPr>
          <a:xfrm>
            <a:off x="11899071" y="159175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6" name="Shape 226"/>
          <p:cNvSpPr/>
          <p:nvPr/>
        </p:nvSpPr>
        <p:spPr>
          <a:xfrm>
            <a:off x="10299129" y="10228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7" name="Shape 227"/>
          <p:cNvSpPr/>
          <p:nvPr/>
        </p:nvSpPr>
        <p:spPr>
          <a:xfrm>
            <a:off x="11898583" y="602588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8" name="Shape 228"/>
          <p:cNvSpPr/>
          <p:nvPr/>
        </p:nvSpPr>
        <p:spPr>
          <a:xfrm>
            <a:off x="704879" y="-16629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9" name="Shape 229"/>
          <p:cNvSpPr/>
          <p:nvPr/>
        </p:nvSpPr>
        <p:spPr>
          <a:xfrm>
            <a:off x="11103717" y="834817"/>
            <a:ext cx="509659" cy="509659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230" name="Shape 230"/>
          <p:cNvGrpSpPr/>
          <p:nvPr/>
        </p:nvGrpSpPr>
        <p:grpSpPr>
          <a:xfrm>
            <a:off x="205367" y="585206"/>
            <a:ext cx="678468" cy="638281"/>
            <a:chOff x="5972700" y="2330200"/>
            <a:chExt cx="411625" cy="387275"/>
          </a:xfrm>
        </p:grpSpPr>
        <p:sp>
          <p:nvSpPr>
            <p:cNvPr id="231" name="Shape 23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2" name="Shape 23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480"/>
              </a:spcBef>
              <a:buSzPct val="100000"/>
              <a:buNone/>
              <a:defRPr sz="1867"/>
            </a:lvl1pPr>
          </a:lstStyle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10293833" y="138500"/>
            <a:ext cx="835200" cy="835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235" name="Shape 235"/>
          <p:cNvGrpSpPr/>
          <p:nvPr/>
        </p:nvGrpSpPr>
        <p:grpSpPr>
          <a:xfrm>
            <a:off x="10553895" y="305530"/>
            <a:ext cx="315843" cy="500583"/>
            <a:chOff x="6718575" y="2318625"/>
            <a:chExt cx="256950" cy="407375"/>
          </a:xfrm>
        </p:grpSpPr>
        <p:sp>
          <p:nvSpPr>
            <p:cNvPr id="236" name="Shape 23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40" name="Shape 2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42" name="Shape 2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43" name="Shape 24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10823979" y="573825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474680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47" name="Shape 247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48" name="Shape 248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49" name="Shape 249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0" name="Shape 250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1" name="Shape 251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2" name="Shape 252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3" name="Shape 253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4" name="Shape 254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5" name="Shape 255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6" name="Shape 256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7" name="Shape 257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8" name="Shape 258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9" name="Shape 259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260" name="Shape 260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61" name="Shape 26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62" name="Shape 26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263" name="Shape 263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64" name="Shape 26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66" name="Shape 26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67" name="Shape 26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68" name="Shape 26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71" name="Shape 27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38735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C4208-F243-7048-8A1A-53525023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68394A-8961-3440-B2A0-95233EB8C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E709C0-DC2F-F547-8593-3FF8B93B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07-08-2021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AEECF6-0A81-D54B-8CB9-25F3EFCD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4A9219-D343-9B4B-BD36-8B68ABD7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37273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3" name="Shape 303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4" name="Shape 304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5" name="Shape 305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6" name="Shape 306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7" name="Shape 307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8" name="Shape 308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09" name="Shape 309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10" name="Shape 310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11" name="Shape 311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12" name="Shape 312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13" name="Shape 313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14" name="Shape 314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15" name="Shape 315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316" name="Shape 316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‹nr.›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1299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1" name="Shape 331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2" name="Shape 332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3" name="Shape 333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4" name="Shape 334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5" name="Shape 335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6" name="Shape 336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7" name="Shape 337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8" name="Shape 338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9" name="Shape 339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40" name="Shape 340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41" name="Shape 341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42" name="Shape 342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43" name="Shape 343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344" name="Shape 344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‹nr.›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4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59" name="Shape 359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0" name="Shape 360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1" name="Shape 361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2" name="Shape 362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3" name="Shape 363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4" name="Shape 364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5" name="Shape 365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6" name="Shape 366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7" name="Shape 367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8" name="Shape 368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9" name="Shape 369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70" name="Shape 370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371" name="Shape 371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72" name="Shape 37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73" name="Shape 37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75" name="Shape 37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76" name="Shape 37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78" name="Shape 37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79" name="Shape 37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81" name="Shape 38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82" name="Shape 38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383" name="Shape 383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‹nr.›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939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5B14B-580C-344F-AD4C-99F85842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3A5D84-B013-8444-8B61-948F73D15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EF5651-52BF-6A4D-A6D6-FD46363D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07-08-2021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6C7142-1F3E-0349-8228-B02CE235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C3CEF9-0B33-0A43-8451-B7415EE1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7019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1FF8E-C707-A844-A734-792ACA45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0B065-4D10-CC4B-8F7A-EFCC238ED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7E7D7D-1C0E-2241-830B-435D68710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1C6091-B6F6-7E41-A9DB-50B21155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07-08-2021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4FD0CF-1B91-344F-AC19-3619B478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E29FD8-344B-0D49-8C13-BDF80A3B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9331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A5A23-8E43-AC47-963A-A7D797F0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F42B7E-E6AA-3C46-8BDF-59FA1E7C7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FEE7E0-1F70-B348-B635-525C747AC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0FDB22-CC11-6249-9FEF-659D62714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7AC4E4-F798-F84A-B2F5-43FE32657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8757CFB-7906-5E47-AAEA-22DE896E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07-08-2021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2DD4CEC-FFAF-0A48-82FF-AE6F2992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86F0486-F6F9-0146-A335-722224AB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893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EA58F-4A44-6B4F-B457-7A9C4C91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D4941BD-2485-D643-933A-27CFC538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07-08-2021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58C627-8AC1-234A-8451-EE3C697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B9B166-D81D-B54A-8672-04C395DA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58510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C0E6952-D6CA-844F-9AAF-FB06F9DD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07-08-2021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1B98347-FC4C-CC49-8317-C1936AAC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7BD801-6029-054E-970C-A77A4781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4280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97F11-0988-EE41-836D-CA47BC41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5A4AA5-6357-6E48-B382-D9F40000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1B438D-F833-E441-86C6-A6E5B3849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C9C799-5C66-4044-9108-E1048A82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07-08-2021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B5AB56-9D19-8948-A509-70D8D2E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1B932B-DF74-CE4B-B8FA-D5E0C9F0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2552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E9A18-F275-5A40-9D17-E8506A2C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AB385F-74AA-3840-AB2A-E37225859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63FC26-5338-8B46-A5D4-91C13022B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66C955-54EB-FF49-BAB7-60327AB7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2621-644A-9241-A1E5-65EAFD874FD1}" type="datetimeFigureOut">
              <a:rPr lang="nl-NL" smtClean="0"/>
              <a:t>07-08-2021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0087BA-CB9C-9B47-8685-883505C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0B776F-FE7A-5744-B51C-E22E0F75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5637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84D8991-19F0-B84C-92A3-3B37D4480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05E59D-8625-E44D-8E3D-4DBFC0581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588BA5-C812-7945-BE48-CF9A9DCFC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22621-644A-9241-A1E5-65EAFD874FD1}" type="datetimeFigureOut">
              <a:rPr lang="nl-NL" smtClean="0"/>
              <a:t>07-08-2021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59C167-E650-7F4C-B262-5A73D4FF2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287781-C44E-8F4B-BBDC-3E4D3B31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5A36-44F8-AB4E-B480-C4186C46DA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24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6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pPr algn="r"/>
              <a:t>‹nr.›</a:t>
            </a:fld>
            <a:endParaRPr lang="en" sz="16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82726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A-1.2-Dagboek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A-1.3-Oefening-voor-thuis-positief-negatief.pdf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w_QMovjlzmk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3676400" y="2521667"/>
            <a:ext cx="4839200" cy="1039643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r>
              <a:rPr lang="nl-NL" sz="8800" dirty="0">
                <a:latin typeface="Bebas Neue" panose="020B0606020202050201" pitchFamily="34" charset="0"/>
              </a:rPr>
              <a:t>Welkom!</a:t>
            </a:r>
            <a:endParaRPr lang="en" sz="8800" dirty="0">
              <a:latin typeface="Bebas Neue" panose="020B0606020202050201" pitchFamily="34" charset="0"/>
            </a:endParaRPr>
          </a:p>
        </p:txBody>
      </p:sp>
      <p:sp>
        <p:nvSpPr>
          <p:cNvPr id="3" name="Shape 389">
            <a:extLst>
              <a:ext uri="{FF2B5EF4-FFF2-40B4-BE49-F238E27FC236}">
                <a16:creationId xmlns:a16="http://schemas.microsoft.com/office/drawing/2014/main" id="{626B33C1-9285-42B0-B408-EA447707BBFD}"/>
              </a:ext>
            </a:extLst>
          </p:cNvPr>
          <p:cNvSpPr txBox="1">
            <a:spLocks/>
          </p:cNvSpPr>
          <p:nvPr/>
        </p:nvSpPr>
        <p:spPr>
          <a:xfrm>
            <a:off x="3468373" y="3126549"/>
            <a:ext cx="5047228" cy="1173731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defTabSz="1219170"/>
            <a:r>
              <a:rPr lang="nl-NL" sz="3733" kern="0" dirty="0">
                <a:latin typeface="Arial Nova Light" panose="020B0304020202020204" pitchFamily="34" charset="0"/>
              </a:rPr>
              <a:t> Cursus ‘Sterk met Pijn’</a:t>
            </a:r>
            <a:endParaRPr lang="en" sz="3733" kern="0" dirty="0">
              <a:latin typeface="Arial Nova Light" panose="020B03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20B0EE-9006-43A8-B31B-93EA04D4F9E5}"/>
              </a:ext>
            </a:extLst>
          </p:cNvPr>
          <p:cNvSpPr/>
          <p:nvPr/>
        </p:nvSpPr>
        <p:spPr>
          <a:xfrm>
            <a:off x="1054338" y="1869889"/>
            <a:ext cx="9769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72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Bespreken herkenningspunten</a:t>
            </a:r>
            <a:endParaRPr lang="nl-NL" sz="7200" b="1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459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0CCED6BB-0D2C-4382-9312-4D6CD103666B}"/>
              </a:ext>
            </a:extLst>
          </p:cNvPr>
          <p:cNvSpPr/>
          <p:nvPr/>
        </p:nvSpPr>
        <p:spPr>
          <a:xfrm>
            <a:off x="0" y="472559"/>
            <a:ext cx="935552" cy="825805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grpSp>
        <p:nvGrpSpPr>
          <p:cNvPr id="11" name="Shape 645">
            <a:extLst>
              <a:ext uri="{FF2B5EF4-FFF2-40B4-BE49-F238E27FC236}">
                <a16:creationId xmlns:a16="http://schemas.microsoft.com/office/drawing/2014/main" id="{F47152DA-5500-4AA8-9E58-F4A0FFD18E7E}"/>
              </a:ext>
            </a:extLst>
          </p:cNvPr>
          <p:cNvGrpSpPr/>
          <p:nvPr/>
        </p:nvGrpSpPr>
        <p:grpSpPr>
          <a:xfrm>
            <a:off x="250587" y="472559"/>
            <a:ext cx="592224" cy="834216"/>
            <a:chOff x="4630125" y="278900"/>
            <a:chExt cx="400675" cy="456675"/>
          </a:xfrm>
        </p:grpSpPr>
        <p:sp>
          <p:nvSpPr>
            <p:cNvPr id="12" name="Shape 646">
              <a:extLst>
                <a:ext uri="{FF2B5EF4-FFF2-40B4-BE49-F238E27FC236}">
                  <a16:creationId xmlns:a16="http://schemas.microsoft.com/office/drawing/2014/main" id="{CFEAFD84-B43A-46F3-AF37-1A55EF437D8B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647">
              <a:extLst>
                <a:ext uri="{FF2B5EF4-FFF2-40B4-BE49-F238E27FC236}">
                  <a16:creationId xmlns:a16="http://schemas.microsoft.com/office/drawing/2014/main" id="{A2A22B26-D8A6-4642-9434-BF223F98E5DA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Shape 648">
              <a:extLst>
                <a:ext uri="{FF2B5EF4-FFF2-40B4-BE49-F238E27FC236}">
                  <a16:creationId xmlns:a16="http://schemas.microsoft.com/office/drawing/2014/main" id="{862C2BBF-5F0A-4774-8662-35C7DDEF8F1B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Shape 649">
              <a:extLst>
                <a:ext uri="{FF2B5EF4-FFF2-40B4-BE49-F238E27FC236}">
                  <a16:creationId xmlns:a16="http://schemas.microsoft.com/office/drawing/2014/main" id="{6AEB4884-C2A2-4325-8182-B45B98D383B3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76FB73-6294-477C-9A4C-966CA6D3A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77" y="1595335"/>
            <a:ext cx="6200076" cy="38440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3CC368C-FE69-234F-8512-3AD5927B8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424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20B0EE-9006-43A8-B31B-93EA04D4F9E5}"/>
              </a:ext>
            </a:extLst>
          </p:cNvPr>
          <p:cNvSpPr/>
          <p:nvPr/>
        </p:nvSpPr>
        <p:spPr>
          <a:xfrm>
            <a:off x="1420138" y="2274838"/>
            <a:ext cx="9769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72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Oefening voor thuis</a:t>
            </a:r>
            <a:endParaRPr lang="nl-NL" sz="7200" b="1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281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14</a:t>
            </a:fld>
            <a:endParaRPr lang="en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20B0EE-9006-43A8-B31B-93EA04D4F9E5}"/>
              </a:ext>
            </a:extLst>
          </p:cNvPr>
          <p:cNvSpPr/>
          <p:nvPr/>
        </p:nvSpPr>
        <p:spPr>
          <a:xfrm>
            <a:off x="1420138" y="2274838"/>
            <a:ext cx="9769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72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Bedankt voor jullie aandacht</a:t>
            </a:r>
            <a:endParaRPr lang="nl-NL" sz="7200" b="1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822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6452A53-FE05-A94A-89FA-3F75011E0462}"/>
              </a:ext>
            </a:extLst>
          </p:cNvPr>
          <p:cNvSpPr txBox="1"/>
          <p:nvPr/>
        </p:nvSpPr>
        <p:spPr>
          <a:xfrm>
            <a:off x="1601621" y="756459"/>
            <a:ext cx="6240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Programma</a:t>
            </a:r>
          </a:p>
        </p:txBody>
      </p:sp>
      <p:sp>
        <p:nvSpPr>
          <p:cNvPr id="9" name="Tijdelijke aanduiding voor inhoud 6">
            <a:extLst>
              <a:ext uri="{FF2B5EF4-FFF2-40B4-BE49-F238E27FC236}">
                <a16:creationId xmlns:a16="http://schemas.microsoft.com/office/drawing/2014/main" id="{548790E8-E5E8-DA48-94C1-E2987D7E1F9B}"/>
              </a:ext>
            </a:extLst>
          </p:cNvPr>
          <p:cNvSpPr txBox="1">
            <a:spLocks/>
          </p:cNvSpPr>
          <p:nvPr/>
        </p:nvSpPr>
        <p:spPr>
          <a:xfrm>
            <a:off x="1601621" y="1934482"/>
            <a:ext cx="10515600" cy="416705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rmAutofit lnSpcReduction="10000"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480"/>
              </a:spcBef>
              <a:buSzPct val="1000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Welkom 			</a:t>
            </a:r>
            <a:endParaRPr lang="nl-NL"/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Bespreken oefening voor thuis 			</a:t>
            </a:r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Wat is chronische pijn?		</a:t>
            </a:r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Pauze 					</a:t>
            </a:r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Aandacht voor lichaam					</a:t>
            </a:r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Bespreken herkenningspunten 			</a:t>
            </a:r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Oefening voor thuis			</a:t>
            </a:r>
          </a:p>
          <a:p>
            <a:pPr marL="514350" indent="-514350" algn="l">
              <a:buAutoNum type="arabicPeriod"/>
            </a:pPr>
            <a:r>
              <a:rPr lang="nl-NL" sz="3500" dirty="0">
                <a:latin typeface="Arial Nova Light" panose="020B0304020202020204" pitchFamily="34" charset="0"/>
                <a:cs typeface="Arial" panose="020B0604020202020204" pitchFamily="34" charset="0"/>
              </a:rPr>
              <a:t>Afsluiting	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dirty="0"/>
              <a:t>						</a:t>
            </a:r>
            <a:endParaRPr lang="nl-NL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40117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20B0EE-9006-43A8-B31B-93EA04D4F9E5}"/>
              </a:ext>
            </a:extLst>
          </p:cNvPr>
          <p:cNvSpPr/>
          <p:nvPr/>
        </p:nvSpPr>
        <p:spPr>
          <a:xfrm>
            <a:off x="1420138" y="2274838"/>
            <a:ext cx="9769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72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Bespreken oefening thuis</a:t>
            </a:r>
            <a:endParaRPr lang="nl-NL" sz="7200" b="1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185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pic>
        <p:nvPicPr>
          <p:cNvPr id="5" name="Afbeelding 4">
            <a:hlinkClick r:id="rId3" action="ppaction://hlinkfile"/>
            <a:extLst>
              <a:ext uri="{FF2B5EF4-FFF2-40B4-BE49-F238E27FC236}">
                <a16:creationId xmlns:a16="http://schemas.microsoft.com/office/drawing/2014/main" id="{02A92FD8-F894-482D-9D56-0EBDF61D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95" y="1954616"/>
            <a:ext cx="4429125" cy="2466975"/>
          </a:xfrm>
          <a:prstGeom prst="rect">
            <a:avLst/>
          </a:prstGeom>
        </p:spPr>
      </p:pic>
      <p:pic>
        <p:nvPicPr>
          <p:cNvPr id="7" name="Afbeelding 6">
            <a:hlinkClick r:id="rId5" action="ppaction://hlinkfile"/>
            <a:extLst>
              <a:ext uri="{FF2B5EF4-FFF2-40B4-BE49-F238E27FC236}">
                <a16:creationId xmlns:a16="http://schemas.microsoft.com/office/drawing/2014/main" id="{F8205AE9-3F3C-4733-9186-E92D56CFA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17" y="1564090"/>
            <a:ext cx="2867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320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20B0EE-9006-43A8-B31B-93EA04D4F9E5}"/>
              </a:ext>
            </a:extLst>
          </p:cNvPr>
          <p:cNvSpPr/>
          <p:nvPr/>
        </p:nvSpPr>
        <p:spPr>
          <a:xfrm>
            <a:off x="1420138" y="2274838"/>
            <a:ext cx="9769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72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Wat is chronische pijn</a:t>
            </a:r>
            <a:endParaRPr lang="nl-NL" sz="7200" b="1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709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pic>
        <p:nvPicPr>
          <p:cNvPr id="4" name="Onlinemedia 3" title="Pijneducatie">
            <a:hlinkClick r:id="" action="ppaction://media"/>
            <a:extLst>
              <a:ext uri="{FF2B5EF4-FFF2-40B4-BE49-F238E27FC236}">
                <a16:creationId xmlns:a16="http://schemas.microsoft.com/office/drawing/2014/main" id="{C26BAED3-42E1-46EF-A797-171EAE1DB6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015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20B0EE-9006-43A8-B31B-93EA04D4F9E5}"/>
              </a:ext>
            </a:extLst>
          </p:cNvPr>
          <p:cNvSpPr/>
          <p:nvPr/>
        </p:nvSpPr>
        <p:spPr>
          <a:xfrm>
            <a:off x="1770334" y="718413"/>
            <a:ext cx="6147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chemeClr val="accent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Oefening</a:t>
            </a:r>
            <a:endParaRPr lang="nl-NL" sz="4800" b="1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2EA1423-0D4F-4E19-A8E6-160ACF236E0D}"/>
              </a:ext>
            </a:extLst>
          </p:cNvPr>
          <p:cNvSpPr txBox="1"/>
          <p:nvPr/>
        </p:nvSpPr>
        <p:spPr>
          <a:xfrm>
            <a:off x="1770334" y="2013228"/>
            <a:ext cx="90536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rial Nova Light" panose="020B0304020202020204" pitchFamily="34" charset="0"/>
                <a:cs typeface="Arial" panose="020B0604020202020204" pitchFamily="34" charset="0"/>
              </a:rPr>
              <a:t>Hoe was de weg voor jou tot aan de diagnose?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rial Nova Light" panose="020B0304020202020204" pitchFamily="34" charset="0"/>
                <a:cs typeface="Arial" panose="020B0604020202020204" pitchFamily="34" charset="0"/>
              </a:rPr>
              <a:t>Hoe lang was deze weg?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rial Nova Light" panose="020B0304020202020204" pitchFamily="34" charset="0"/>
                <a:cs typeface="Arial" panose="020B0604020202020204" pitchFamily="34" charset="0"/>
              </a:rPr>
              <a:t>Kreeg je direct medewerking?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rial Nova Light" panose="020B0304020202020204" pitchFamily="34" charset="0"/>
                <a:cs typeface="Arial" panose="020B0604020202020204" pitchFamily="34" charset="0"/>
              </a:rPr>
              <a:t>Hoe reageerde je zelf op de diagnose?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rial Nova Light" panose="020B0304020202020204" pitchFamily="34" charset="0"/>
                <a:cs typeface="Arial" panose="020B0604020202020204" pitchFamily="34" charset="0"/>
              </a:rPr>
              <a:t>Hoe reageerde je omgeving?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98087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5B9924-D295-4B36-8875-5773484E1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1" y="2118750"/>
            <a:ext cx="10858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130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23979" y="5738250"/>
            <a:ext cx="731600" cy="266606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13267A-54B5-4DDF-8414-910CF1AB1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04" y="1062549"/>
            <a:ext cx="6450677" cy="48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7075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506</Words>
  <Application>Microsoft Macintosh PowerPoint</Application>
  <PresentationFormat>Breedbeeld</PresentationFormat>
  <Paragraphs>108</Paragraphs>
  <Slides>14</Slides>
  <Notes>14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Arial</vt:lpstr>
      <vt:lpstr>Arial Nova Light</vt:lpstr>
      <vt:lpstr>Bebas Neue</vt:lpstr>
      <vt:lpstr>Calibri</vt:lpstr>
      <vt:lpstr>Calibri Light</vt:lpstr>
      <vt:lpstr>Lato Light</vt:lpstr>
      <vt:lpstr>Roboto Slab Light</vt:lpstr>
      <vt:lpstr>Kantoorthema</vt:lpstr>
      <vt:lpstr>Kent template</vt:lpstr>
      <vt:lpstr>Welkom!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Bijeenkomst 1</dc:title>
  <dc:creator>Debby Teunis</dc:creator>
  <cp:lastModifiedBy>Debby Teunis</cp:lastModifiedBy>
  <cp:revision>35</cp:revision>
  <dcterms:modified xsi:type="dcterms:W3CDTF">2021-08-07T09:27:48Z</dcterms:modified>
</cp:coreProperties>
</file>