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B1E31D-99B7-419F-B538-09CE89D7399E}" v="9" dt="2021-02-18T09:31:04.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51"/>
    <p:restoredTop sz="50165" autoAdjust="0"/>
  </p:normalViewPr>
  <p:slideViewPr>
    <p:cSldViewPr snapToGrid="0">
      <p:cViewPr varScale="1">
        <p:scale>
          <a:sx n="77" d="100"/>
          <a:sy n="77" d="100"/>
        </p:scale>
        <p:origin x="2928" y="192"/>
      </p:cViewPr>
      <p:guideLst>
        <p:guide orient="horz" pos="2160"/>
        <p:guide pos="3840"/>
      </p:guideLst>
    </p:cSldViewPr>
  </p:slideViewPr>
  <p:notesTextViewPr>
    <p:cViewPr>
      <p:scale>
        <a:sx n="3" d="2"/>
        <a:sy n="3" d="2"/>
      </p:scale>
      <p:origin x="0" y="-4888"/>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pPr/>
              <a:t>25-02-2021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pPr/>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Welkom en terugblik 5 minuten</a:t>
            </a:r>
          </a:p>
          <a:p>
            <a:endParaRPr lang="nl-NL" b="0" dirty="0"/>
          </a:p>
          <a:p>
            <a:r>
              <a:rPr lang="nl-NL" b="0" dirty="0"/>
              <a:t>Deel het scherm PowerPoint – programma</a:t>
            </a:r>
          </a:p>
          <a:p>
            <a:endParaRPr lang="nl-NL" b="0" dirty="0"/>
          </a:p>
          <a:p>
            <a:r>
              <a:rPr lang="nl-NL" b="0" dirty="0"/>
              <a:t>Eerste twee bijeenkomsten achter de rug gehad. Kan al veel teweeggebracht hebben. Wellicht duizelt het je wel met informatie.</a:t>
            </a:r>
          </a:p>
          <a:p>
            <a:endParaRPr lang="nl-NL" b="1" dirty="0"/>
          </a:p>
          <a:p>
            <a:r>
              <a:rPr lang="nl-NL" b="0" dirty="0"/>
              <a:t>Zeer kort programma doornemen</a:t>
            </a:r>
          </a:p>
          <a:p>
            <a:endParaRPr lang="nl-NL"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Terugblik: hoe vorige bijeenkomst ervaren?</a:t>
            </a:r>
          </a:p>
          <a:p>
            <a:r>
              <a:rPr lang="nl-NL" b="0" dirty="0"/>
              <a:t>Heeft iemand een vraag/opmerking n.a.v. van de vorige bijeenkomst?</a:t>
            </a:r>
          </a:p>
          <a:p>
            <a:endParaRPr lang="nl-NL" b="0" dirty="0"/>
          </a:p>
          <a:p>
            <a:endParaRPr lang="nl-NL" b="0" dirty="0"/>
          </a:p>
          <a:p>
            <a:pPr marL="0" indent="0" algn="l">
              <a:buFont typeface="Arial" panose="020B0604020202020204" pitchFamily="34" charset="0"/>
              <a:buNone/>
            </a:pPr>
            <a:r>
              <a:rPr lang="nl-NL" b="1" dirty="0"/>
              <a:t>Bespreken oefening voor thuis –  25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Inventariseren positief/negatief start met negatief en sluit af met positief</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Negatief: heeft het jouw leven veranderd? Bekijk 5 klachten die de meeste invloed uitoefenen in jouw leven. </a:t>
            </a:r>
          </a:p>
          <a:p>
            <a:pPr marL="0" indent="0" algn="l">
              <a:buFont typeface="Arial" panose="020B0604020202020204" pitchFamily="34" charset="0"/>
              <a:buNone/>
            </a:pPr>
            <a:r>
              <a:rPr lang="nl-NL" b="0" dirty="0"/>
              <a:t>Geef een cijfer tussen 1 en 10: 1 is geen invloed en 10 extreem veel.</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Trefwoorden in Word bestand opschrijven en turven</a:t>
            </a:r>
          </a:p>
          <a:p>
            <a:pPr marL="0" indent="0" algn="l">
              <a:buFont typeface="Arial" panose="020B0604020202020204" pitchFamily="34" charset="0"/>
              <a:buNone/>
            </a:pPr>
            <a:r>
              <a:rPr lang="nl-NL" b="0" dirty="0"/>
              <a:t>deelnemers stuk voor stuk langsgaan en laat ze de klacht met de </a:t>
            </a:r>
            <a:r>
              <a:rPr lang="nl-NL" b="0"/>
              <a:t>hoogste score </a:t>
            </a:r>
            <a:r>
              <a:rPr lang="nl-NL" b="0" dirty="0"/>
              <a:t>benoemen </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Positief: compliment geven voor alle positieve dingen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Trefwoorden in Word bestand opschrijven (en turven)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deelnemers stuk voor stuk langsgaan en laat ze het puntje met de hoogste scoren benoemen </a:t>
            </a:r>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Zoals ze wel eens zeggen: gaat één deur dicht, dan gaan vele andere deuren voor jou open. Het is wel de kunst om die deuren te zien. Meestal zien we eerst alleen maar de deur die nu is gesloten.</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Dagboek: wil iemand zijn ervaring delen? (hoeft niet mag!!) Zijn daar nog vragen over?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a:ea typeface="+mn-ea"/>
                <a:cs typeface="+mn-cs"/>
              </a:rPr>
              <a:t>Ontspanningsoefening: wat zijn de ervaringen?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dirty="0"/>
              <a:t>Oefening invullen Positieve Gezondheid. Wat ben je te weten gekomen?</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1" dirty="0"/>
              <a:t>Tips voor jou en je omgeving –  10 minuten </a:t>
            </a:r>
          </a:p>
          <a:p>
            <a:pPr marL="0" indent="0" algn="l">
              <a:buFont typeface="Arial" panose="020B0604020202020204" pitchFamily="34" charset="0"/>
              <a:buNone/>
            </a:pPr>
            <a:endParaRPr lang="nl-NL" dirty="0"/>
          </a:p>
          <a:p>
            <a:pPr marL="0" indent="0" algn="l">
              <a:buFont typeface="Arial" panose="020B0604020202020204" pitchFamily="34" charset="0"/>
              <a:buNone/>
            </a:pPr>
            <a:r>
              <a:rPr lang="nl-NL" dirty="0"/>
              <a:t>Chronische pijn: dat heb je samen. </a:t>
            </a:r>
          </a:p>
          <a:p>
            <a:pPr marL="0" indent="0" algn="l">
              <a:buFont typeface="Arial" panose="020B0604020202020204" pitchFamily="34" charset="0"/>
              <a:buNone/>
            </a:pPr>
            <a:endParaRPr lang="nl-NL" dirty="0"/>
          </a:p>
          <a:p>
            <a:pPr marL="0" indent="0" algn="l">
              <a:buFont typeface="Arial" panose="020B0604020202020204" pitchFamily="34" charset="0"/>
              <a:buNone/>
            </a:pPr>
            <a:r>
              <a:rPr lang="nl-NL" dirty="0"/>
              <a:t>Degene met de pijn moet er mee leren leven, maar dat geldt ook voor jouw omgeving: partner, kinderen, vrienden, collega’s, enzovoorts. </a:t>
            </a:r>
          </a:p>
          <a:p>
            <a:pPr marL="0" indent="0" algn="l">
              <a:buFont typeface="Arial" panose="020B0604020202020204" pitchFamily="34" charset="0"/>
              <a:buNone/>
            </a:pPr>
            <a:endParaRPr lang="nl-NL" dirty="0"/>
          </a:p>
          <a:p>
            <a:pPr marL="0" indent="0" algn="l">
              <a:buFont typeface="Arial" panose="020B0604020202020204" pitchFamily="34" charset="0"/>
              <a:buNone/>
            </a:pPr>
            <a:r>
              <a:rPr lang="nl-NL" dirty="0"/>
              <a:t>Hoe kun je elkaar daarin ondersteunen? Wat doe jij om er samen zo goed mogelijk mee om te gaan? Roep maar! </a:t>
            </a:r>
          </a:p>
          <a:p>
            <a:pPr marL="0" indent="0" algn="l">
              <a:buFont typeface="Arial" panose="020B0604020202020204" pitchFamily="34" charset="0"/>
              <a:buNone/>
            </a:pPr>
            <a:endParaRPr lang="nl-NL" dirty="0"/>
          </a:p>
          <a:p>
            <a:pPr marL="0" indent="0" algn="l">
              <a:buFont typeface="Arial" panose="020B0604020202020204" pitchFamily="34" charset="0"/>
              <a:buNone/>
            </a:pPr>
            <a:r>
              <a:rPr lang="nl-NL" dirty="0"/>
              <a:t>Aanvullen met tips: vraag na of ze die herkennen/iets mee doen/ervaring hebben (zie draaiboek)</a:t>
            </a:r>
          </a:p>
          <a:p>
            <a:pPr marL="0" indent="0" algn="l">
              <a:buFont typeface="Arial" panose="020B0604020202020204" pitchFamily="34" charset="0"/>
              <a:buNone/>
            </a:pPr>
            <a:endParaRPr lang="nl-NL" dirty="0"/>
          </a:p>
          <a:p>
            <a:pPr marL="0" indent="0" algn="l">
              <a:buFont typeface="Arial" panose="020B0604020202020204" pitchFamily="34" charset="0"/>
              <a:buNone/>
            </a:pPr>
            <a:r>
              <a:rPr lang="nl-NL" dirty="0" err="1"/>
              <a:t>CBG’er</a:t>
            </a:r>
            <a:r>
              <a:rPr lang="nl-NL" dirty="0"/>
              <a:t> typt op achtergrond mee in de flipover</a:t>
            </a:r>
          </a:p>
          <a:p>
            <a:pPr marL="0" indent="0" algn="l">
              <a:buFont typeface="Arial" panose="020B0604020202020204" pitchFamily="34" charset="0"/>
              <a:buNone/>
            </a:pPr>
            <a:endParaRPr lang="nl-NL" dirty="0"/>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1" dirty="0"/>
              <a:t>Pauze 10 minuten</a:t>
            </a:r>
          </a:p>
          <a:p>
            <a:pPr marL="0" indent="0" algn="l">
              <a:buFont typeface="Arial" panose="020B0604020202020204" pitchFamily="34" charset="0"/>
              <a:buNone/>
            </a:pPr>
            <a:endParaRPr lang="nl-NL" b="1" dirty="0"/>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1" dirty="0"/>
              <a:t>Spiegeloefening 25 minuten</a:t>
            </a:r>
          </a:p>
          <a:p>
            <a:pPr marL="0" indent="0" algn="l">
              <a:buFont typeface="Arial" panose="020B0604020202020204" pitchFamily="34" charset="0"/>
              <a:buNone/>
            </a:pPr>
            <a:endParaRPr lang="nl-NL" b="1" dirty="0"/>
          </a:p>
          <a:p>
            <a:r>
              <a:rPr lang="nl-NL" sz="1200" kern="1200" dirty="0">
                <a:solidFill>
                  <a:srgbClr val="000000"/>
                </a:solidFill>
                <a:effectLst/>
                <a:latin typeface="Arial" panose="020B0604020202020204" pitchFamily="34" charset="0"/>
                <a:ea typeface="+mn-ea"/>
              </a:rPr>
              <a:t>Uitleg geven over werking en hoe zelf te doen. </a:t>
            </a:r>
          </a:p>
          <a:p>
            <a:endParaRPr lang="nl-NL" sz="1200" kern="1200" dirty="0">
              <a:solidFill>
                <a:srgbClr val="000000"/>
              </a:solidFill>
              <a:effectLst/>
              <a:latin typeface="Arial" panose="020B0604020202020204" pitchFamily="34" charset="0"/>
              <a:ea typeface="+mn-ea"/>
            </a:endParaRPr>
          </a:p>
          <a:p>
            <a:r>
              <a:rPr lang="nl-NL" sz="1200" kern="1200" dirty="0">
                <a:solidFill>
                  <a:srgbClr val="000000"/>
                </a:solidFill>
                <a:effectLst/>
                <a:latin typeface="Arial" panose="020B0604020202020204" pitchFamily="34" charset="0"/>
                <a:ea typeface="+mn-ea"/>
              </a:rPr>
              <a:t>Pak een spiegel en doe het voor. Eigen tekst ter inspiratie meegeven… </a:t>
            </a:r>
          </a:p>
          <a:p>
            <a:r>
              <a:rPr lang="nl-NL" sz="1200" kern="1200" dirty="0">
                <a:solidFill>
                  <a:srgbClr val="000000"/>
                </a:solidFill>
                <a:effectLst/>
                <a:latin typeface="Arial" panose="020B0604020202020204" pitchFamily="34" charset="0"/>
                <a:ea typeface="+mn-ea"/>
              </a:rPr>
              <a:t>bijvoorbeeld : “ik inspireer mensen, ik ben een krachtige vrouw, ik mag er zijn!”</a:t>
            </a:r>
            <a:endParaRPr lang="nl-NL" sz="1200" dirty="0">
              <a:effectLst/>
              <a:latin typeface="Times New Roman" panose="02020603050405020304" pitchFamily="18" charset="0"/>
              <a:ea typeface="Times New Roman" panose="02020603050405020304" pitchFamily="18" charset="0"/>
            </a:endParaRPr>
          </a:p>
          <a:p>
            <a:endParaRPr lang="nl-NL" sz="1200" kern="1200" dirty="0">
              <a:solidFill>
                <a:srgbClr val="000000"/>
              </a:solidFill>
              <a:effectLst/>
              <a:latin typeface="Arial" panose="020B0604020202020204" pitchFamily="34" charset="0"/>
              <a:ea typeface="+mn-ea"/>
            </a:endParaRPr>
          </a:p>
          <a:p>
            <a:r>
              <a:rPr lang="nl-NL" sz="1200" kern="1200" dirty="0">
                <a:solidFill>
                  <a:srgbClr val="000000"/>
                </a:solidFill>
                <a:effectLst/>
                <a:latin typeface="Arial" panose="020B0604020202020204" pitchFamily="34" charset="0"/>
                <a:ea typeface="+mn-ea"/>
              </a:rPr>
              <a:t>Plak bijvoorbeeld post-it thuis op de spiegel of zet deze op je startscherm van je telefoon. Of op een andere plek waar je vaak komt.</a:t>
            </a:r>
            <a:endParaRPr lang="nl-NL" sz="1200" dirty="0">
              <a:effectLst/>
              <a:latin typeface="Times New Roman" panose="02020603050405020304" pitchFamily="18" charset="0"/>
              <a:ea typeface="Times New Roman" panose="02020603050405020304" pitchFamily="18" charset="0"/>
            </a:endParaRPr>
          </a:p>
          <a:p>
            <a:endParaRPr lang="nl-NL" sz="1200" kern="1200" dirty="0">
              <a:solidFill>
                <a:srgbClr val="000000"/>
              </a:solidFill>
              <a:effectLst/>
              <a:latin typeface="Arial" panose="020B0604020202020204" pitchFamily="34" charset="0"/>
              <a:ea typeface="+mn-ea"/>
            </a:endParaRPr>
          </a:p>
          <a:p>
            <a:r>
              <a:rPr lang="nl-NL" sz="1200" kern="1200" dirty="0">
                <a:solidFill>
                  <a:srgbClr val="000000"/>
                </a:solidFill>
                <a:effectLst/>
                <a:latin typeface="Arial" panose="020B0604020202020204" pitchFamily="34" charset="0"/>
                <a:ea typeface="+mn-ea"/>
              </a:rPr>
              <a:t>Je leert zelfvertrouwen op te bouwen door positief naar jezelf te kijken!</a:t>
            </a:r>
            <a:endParaRPr lang="nl-NL" sz="1200" dirty="0">
              <a:effectLst/>
              <a:latin typeface="Times New Roman" panose="02020603050405020304" pitchFamily="18" charset="0"/>
              <a:ea typeface="Times New Roman" panose="02020603050405020304" pitchFamily="18" charset="0"/>
            </a:endParaRPr>
          </a:p>
          <a:p>
            <a:r>
              <a:rPr lang="nl-NL" sz="1200" kern="1200" dirty="0">
                <a:solidFill>
                  <a:srgbClr val="000000"/>
                </a:solidFill>
                <a:effectLst/>
                <a:latin typeface="Arial" panose="020B0604020202020204" pitchFamily="34" charset="0"/>
                <a:ea typeface="+mn-ea"/>
              </a:rPr>
              <a:t> </a:t>
            </a:r>
            <a:endParaRPr lang="nl-NL" sz="1200" dirty="0">
              <a:effectLst/>
              <a:latin typeface="Times New Roman" panose="02020603050405020304" pitchFamily="18" charset="0"/>
              <a:ea typeface="Times New Roman" panose="02020603050405020304" pitchFamily="18" charset="0"/>
            </a:endParaRPr>
          </a:p>
          <a:p>
            <a:r>
              <a:rPr lang="nl-NL" sz="12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a:t>
            </a:r>
            <a:r>
              <a:rPr lang="nl-NL"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eef gelegenheid om wat op te schrijven (waar ze de komende week mee gaan oefenen) </a:t>
            </a:r>
          </a:p>
          <a:p>
            <a:r>
              <a:rPr lang="nl-NL"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Vraag wie het met de groep wil delen (misschien wil iemand de oefening doen maar hoeft niet kan best als heftig ervaren worden)</a:t>
            </a:r>
          </a:p>
          <a:p>
            <a:endParaRPr lang="nl-NL"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nl-NL" sz="1200" b="1" dirty="0">
                <a:effectLst/>
                <a:latin typeface="Arial" panose="020B0604020202020204" pitchFamily="34" charset="0"/>
                <a:ea typeface="Calibri" panose="020F0502020204030204" pitchFamily="34" charset="0"/>
                <a:cs typeface="Times New Roman" panose="02020603050405020304" pitchFamily="18" charset="0"/>
              </a:rPr>
              <a:t>Oefening voor thuis 5 minuten</a:t>
            </a:r>
            <a:endParaRPr lang="nl-NL" sz="1200" b="0" dirty="0">
              <a:effectLst/>
              <a:latin typeface="Arial" panose="020B0604020202020204" pitchFamily="34" charset="0"/>
              <a:ea typeface="Calibri" panose="020F0502020204030204" pitchFamily="34" charset="0"/>
              <a:cs typeface="Times New Roman" panose="02020603050405020304" pitchFamily="18" charset="0"/>
            </a:endParaRPr>
          </a:p>
          <a:p>
            <a:endParaRPr lang="nl-NL" sz="1200" b="0" dirty="0">
              <a:effectLst/>
              <a:latin typeface="Arial" panose="020B0604020202020204" pitchFamily="34" charset="0"/>
              <a:ea typeface="Calibri" panose="020F0502020204030204" pitchFamily="34" charset="0"/>
              <a:cs typeface="Times New Roman" panose="02020603050405020304" pitchFamily="18" charset="0"/>
            </a:endParaRPr>
          </a:p>
          <a:p>
            <a:r>
              <a:rPr lang="nl-NL" sz="1200" b="1" dirty="0">
                <a:effectLst/>
                <a:latin typeface="Arial" panose="020B0604020202020204" pitchFamily="34" charset="0"/>
                <a:ea typeface="Calibri" panose="020F0502020204030204" pitchFamily="34" charset="0"/>
                <a:cs typeface="Times New Roman" panose="02020603050405020304" pitchFamily="18" charset="0"/>
              </a:rPr>
              <a:t>Omgaan met onbegrip</a:t>
            </a:r>
          </a:p>
          <a:p>
            <a:r>
              <a:rPr lang="nl-NL" dirty="0"/>
              <a:t>Wat doet onbegrip met mij? En hoe ga ik daar mee om? Op welke momenten loop je tegen onbegrip aan? In welke situaties? Thuis? Werk? Omgeving?</a:t>
            </a:r>
          </a:p>
          <a:p>
            <a:endParaRPr lang="nl-NL" dirty="0"/>
          </a:p>
          <a:p>
            <a:r>
              <a:rPr lang="nl-NL" dirty="0"/>
              <a:t>Werk dit uit in het werkboek en kijk ook wat je het eerst voelde. Werd je boos? Verdrietig? Opstandig? Trok je je terug of ging je ertegenin?</a:t>
            </a:r>
          </a:p>
          <a:p>
            <a:endParaRPr lang="nl-NL" sz="1200" b="0" dirty="0">
              <a:effectLst/>
              <a:latin typeface="Arial" panose="020B0604020202020204" pitchFamily="34" charset="0"/>
              <a:ea typeface="Calibri" panose="020F0502020204030204" pitchFamily="34" charset="0"/>
              <a:cs typeface="Times New Roman" panose="02020603050405020304" pitchFamily="18" charset="0"/>
            </a:endParaRPr>
          </a:p>
          <a:p>
            <a:r>
              <a:rPr lang="nl-NL" dirty="0"/>
              <a:t>Schrijf het op en lees het later eens terug. Bekijk hoe jij de situatie dan ziet. Ben je er nog boos over? Of verdrietig? Elke emotie kost energie en vraag je af of jij die energie daarin wilt stoppen. Misschien kun je jouw energie beter in andere dingen of mensen stoppen.</a:t>
            </a:r>
            <a:endParaRPr lang="nl-NL" sz="1200" b="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l">
              <a:buFont typeface="Arial" panose="020B0604020202020204" pitchFamily="34" charset="0"/>
              <a:buNone/>
            </a:pPr>
            <a:endParaRPr lang="nl-NL" b="0" dirty="0"/>
          </a:p>
          <a:p>
            <a:pPr algn="l"/>
            <a:r>
              <a:rPr lang="nl-NL" b="1" dirty="0"/>
              <a:t>Aandacht voor het lichaam 5 minuten</a:t>
            </a:r>
            <a:endParaRPr lang="nl-NL" b="0" dirty="0"/>
          </a:p>
          <a:p>
            <a:pPr algn="l"/>
            <a:endParaRPr lang="nl-NL" b="0" dirty="0"/>
          </a:p>
          <a:p>
            <a:pPr algn="l"/>
            <a:r>
              <a:rPr lang="nl-NL" b="0" dirty="0" err="1"/>
              <a:t>Handout</a:t>
            </a:r>
            <a:r>
              <a:rPr lang="nl-NL" b="0" dirty="0"/>
              <a:t> 3.3.</a:t>
            </a:r>
          </a:p>
          <a:p>
            <a:pPr algn="l"/>
            <a:endParaRPr lang="nl-NL" b="0" dirty="0"/>
          </a:p>
          <a:p>
            <a:pPr algn="l"/>
            <a:r>
              <a:rPr lang="nl-NL" b="1" dirty="0"/>
              <a:t>Afsluiting 5 minuten</a:t>
            </a:r>
            <a:endParaRPr lang="nl-NL" b="0" dirty="0"/>
          </a:p>
          <a:p>
            <a:pPr algn="l"/>
            <a:r>
              <a:rPr lang="nl-NL" b="0" dirty="0"/>
              <a:t>Zijn er nog vragen?</a:t>
            </a:r>
          </a:p>
          <a:p>
            <a:pPr algn="l"/>
            <a:r>
              <a:rPr lang="nl-NL" b="0" dirty="0"/>
              <a:t>Dankjewel voor je inzet tot volgende week</a:t>
            </a:r>
            <a:endParaRPr lang="nl-NL" b="1" dirty="0"/>
          </a:p>
          <a:p>
            <a:pPr algn="l"/>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1</a:t>
            </a:fld>
            <a:endParaRPr lang="nl-NL"/>
          </a:p>
        </p:txBody>
      </p:sp>
    </p:spTree>
    <p:extLst>
      <p:ext uri="{BB962C8B-B14F-4D97-AF65-F5344CB8AC3E}">
        <p14:creationId xmlns:p14="http://schemas.microsoft.com/office/powerpoint/2010/main" val="212745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pPr/>
              <a:t>25-02-2021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pPr/>
              <a:t>25-02-2021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pPr/>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1</a:t>
            </a:fld>
            <a:endParaRPr lang="en"/>
          </a:p>
        </p:txBody>
      </p:sp>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Nova Light" panose="020B03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934482"/>
            <a:ext cx="10515600" cy="4167059"/>
          </a:xfrm>
          <a:prstGeom prst="rect">
            <a:avLst/>
          </a:prstGeom>
        </p:spPr>
        <p:txBody>
          <a:bodyPr vert="horz" wrap="square" lIns="91425" tIns="91425" rIns="91425" bIns="91425" rtlCol="0" anchor="t" anchorCtr="0">
            <a:normAutofit lnSpcReduction="1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a:buAutoNum type="arabicPeriod"/>
            </a:pPr>
            <a:r>
              <a:rPr lang="nl-NL" sz="3500" dirty="0">
                <a:latin typeface="Arial Nova Light" panose="020B0304020202020204" pitchFamily="34" charset="0"/>
                <a:cs typeface="Arial" panose="020B0604020202020204" pitchFamily="34" charset="0"/>
              </a:rPr>
              <a:t>Welkom en terugblik			</a:t>
            </a:r>
            <a:endParaRPr lang="nl-NL" dirty="0"/>
          </a:p>
          <a:p>
            <a:pPr marL="514350" indent="-514350" algn="l">
              <a:buAutoNum type="arabicPeriod"/>
            </a:pPr>
            <a:r>
              <a:rPr lang="nl-NL" sz="3500" dirty="0">
                <a:latin typeface="Arial Nova Light" panose="020B0304020202020204" pitchFamily="34" charset="0"/>
                <a:cs typeface="Arial" panose="020B0604020202020204" pitchFamily="34" charset="0"/>
              </a:rPr>
              <a:t>Bespreken oefeningen voor thuis			</a:t>
            </a:r>
          </a:p>
          <a:p>
            <a:pPr marL="514350" indent="-514350" algn="l">
              <a:buAutoNum type="arabicPeriod"/>
            </a:pPr>
            <a:r>
              <a:rPr lang="nl-NL" sz="3500" dirty="0">
                <a:latin typeface="Arial Nova Light"/>
                <a:cs typeface="Arial"/>
              </a:rPr>
              <a:t>Tips voor jou en je omgeving </a:t>
            </a:r>
          </a:p>
          <a:p>
            <a:pPr marL="514350" indent="-514350" algn="l">
              <a:buAutoNum type="arabicPeriod"/>
            </a:pPr>
            <a:r>
              <a:rPr lang="nl-NL" sz="3500" dirty="0">
                <a:latin typeface="Arial Nova Light" panose="020B0304020202020204" pitchFamily="34" charset="0"/>
                <a:cs typeface="Arial" panose="020B0604020202020204" pitchFamily="34" charset="0"/>
              </a:rPr>
              <a:t>Pauze 					</a:t>
            </a:r>
          </a:p>
          <a:p>
            <a:pPr marL="514350" indent="-514350" algn="l">
              <a:buAutoNum type="arabicPeriod"/>
            </a:pPr>
            <a:r>
              <a:rPr lang="nl-NL" sz="3500" dirty="0">
                <a:latin typeface="Arial Nova Light" panose="020B0304020202020204" pitchFamily="34" charset="0"/>
                <a:cs typeface="Arial" panose="020B0604020202020204" pitchFamily="34" charset="0"/>
              </a:rPr>
              <a:t>Spiegeloefening					</a:t>
            </a:r>
          </a:p>
          <a:p>
            <a:pPr marL="514350" indent="-514350" algn="l">
              <a:buAutoNum type="arabicPeriod"/>
            </a:pPr>
            <a:r>
              <a:rPr lang="nl-NL" sz="3500" dirty="0">
                <a:latin typeface="Arial Nova Light" panose="020B0304020202020204" pitchFamily="34" charset="0"/>
                <a:cs typeface="Arial" panose="020B0604020202020204" pitchFamily="34" charset="0"/>
              </a:rPr>
              <a:t>Oefening voor thuis: omgaan met onbegrip</a:t>
            </a:r>
          </a:p>
          <a:p>
            <a:pPr marL="514350" indent="-514350" algn="l">
              <a:buAutoNum type="arabicPeriod"/>
            </a:pPr>
            <a:r>
              <a:rPr lang="nl-NL" sz="3500" dirty="0">
                <a:latin typeface="Arial Nova Light" panose="020B0304020202020204" pitchFamily="34" charset="0"/>
                <a:cs typeface="Arial" panose="020B0604020202020204" pitchFamily="34" charset="0"/>
              </a:rPr>
              <a:t>Aandacht voor het lichaam	</a:t>
            </a:r>
          </a:p>
          <a:p>
            <a:pPr marL="514350" indent="-514350" algn="l">
              <a:buAutoNum type="arabicPeriod"/>
            </a:pPr>
            <a:r>
              <a:rPr lang="nl-NL" sz="3500" dirty="0">
                <a:latin typeface="Arial Nova Light" panose="020B0304020202020204" pitchFamily="34" charset="0"/>
                <a:cs typeface="Arial" panose="020B0604020202020204" pitchFamily="34" charset="0"/>
              </a:rPr>
              <a:t>Afsluiting		</a:t>
            </a:r>
            <a:r>
              <a:rPr lang="nl-NL" dirty="0"/>
              <a:t>						</a:t>
            </a:r>
            <a:endParaRPr lang="nl-NL" dirty="0">
              <a:cs typeface="Calibri" panose="020F0502020204030204"/>
            </a:endParaRPr>
          </a:p>
        </p:txBody>
      </p:sp>
    </p:spTree>
    <p:extLst>
      <p:ext uri="{BB962C8B-B14F-4D97-AF65-F5344CB8AC3E}">
        <p14:creationId xmlns:p14="http://schemas.microsoft.com/office/powerpoint/2010/main" val="3174011774"/>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691</Words>
  <Application>Microsoft Macintosh PowerPoint</Application>
  <PresentationFormat>Breedbeeld</PresentationFormat>
  <Paragraphs>93</Paragraphs>
  <Slides>1</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Arial Nova Light</vt:lpstr>
      <vt:lpstr>Calibri</vt:lpstr>
      <vt:lpstr>Calibri Light</vt:lpstr>
      <vt:lpstr>Times New Roman</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Debby Teunis</cp:lastModifiedBy>
  <cp:revision>63</cp:revision>
  <cp:lastPrinted>2020-11-05T17:20:43Z</cp:lastPrinted>
  <dcterms:modified xsi:type="dcterms:W3CDTF">2021-02-25T10:23:51Z</dcterms:modified>
</cp:coreProperties>
</file>