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7" r:id="rId4"/>
    <p:sldId id="285" r:id="rId5"/>
    <p:sldId id="282" r:id="rId6"/>
    <p:sldId id="286" r:id="rId7"/>
    <p:sldId id="287" r:id="rId8"/>
    <p:sldId id="259" r:id="rId9"/>
    <p:sldId id="275" r:id="rId10"/>
    <p:sldId id="288" r:id="rId11"/>
    <p:sldId id="278" r:id="rId12"/>
    <p:sldId id="281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97"/>
    <p:restoredTop sz="56216" autoAdjust="0"/>
  </p:normalViewPr>
  <p:slideViewPr>
    <p:cSldViewPr snapToGrid="0">
      <p:cViewPr varScale="1">
        <p:scale>
          <a:sx n="87" d="100"/>
          <a:sy n="87" d="100"/>
        </p:scale>
        <p:origin x="3456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B7F86426-9A9B-4594-8DF8-ED8CB2ED5890}"/>
    <pc:docChg chg="modSld">
      <pc:chgData name="" userId="" providerId="" clId="Web-{B7F86426-9A9B-4594-8DF8-ED8CB2ED5890}" dt="2019-03-23T20:53:15.098" v="2" actId="1076"/>
      <pc:docMkLst>
        <pc:docMk/>
      </pc:docMkLst>
      <pc:sldChg chg="addSp delSp modSp">
        <pc:chgData name="" userId="" providerId="" clId="Web-{B7F86426-9A9B-4594-8DF8-ED8CB2ED5890}" dt="2019-03-23T20:53:15.098" v="2" actId="1076"/>
        <pc:sldMkLst>
          <pc:docMk/>
          <pc:sldMk cId="548832011" sldId="282"/>
        </pc:sldMkLst>
        <pc:picChg chg="add mod">
          <ac:chgData name="" userId="" providerId="" clId="Web-{B7F86426-9A9B-4594-8DF8-ED8CB2ED5890}" dt="2019-03-23T20:53:15.098" v="2" actId="1076"/>
          <ac:picMkLst>
            <pc:docMk/>
            <pc:sldMk cId="548832011" sldId="282"/>
            <ac:picMk id="2" creationId="{B6A3D8E6-B84E-4375-A231-67E8BFE2677C}"/>
          </ac:picMkLst>
        </pc:picChg>
        <pc:picChg chg="del">
          <ac:chgData name="" userId="" providerId="" clId="Web-{B7F86426-9A9B-4594-8DF8-ED8CB2ED5890}" dt="2019-03-23T20:53:04.083" v="0"/>
          <ac:picMkLst>
            <pc:docMk/>
            <pc:sldMk cId="548832011" sldId="282"/>
            <ac:picMk id="6" creationId="{38DCED2C-066F-4D17-9755-EF832ED03B39}"/>
          </ac:picMkLst>
        </pc:picChg>
      </pc:sldChg>
    </pc:docChg>
  </pc:docChgLst>
  <pc:docChgLst>
    <pc:chgData clId="Web-{F23AE6B9-E730-4163-AB5C-023D747DDDAF}"/>
    <pc:docChg chg="modSld">
      <pc:chgData name="" userId="" providerId="" clId="Web-{F23AE6B9-E730-4163-AB5C-023D747DDDAF}" dt="2019-09-05T09:22:27.220" v="2" actId="20577"/>
      <pc:docMkLst>
        <pc:docMk/>
      </pc:docMkLst>
      <pc:sldChg chg="modSp">
        <pc:chgData name="" userId="" providerId="" clId="Web-{F23AE6B9-E730-4163-AB5C-023D747DDDAF}" dt="2019-09-05T09:22:22.579" v="0" actId="20577"/>
        <pc:sldMkLst>
          <pc:docMk/>
          <pc:sldMk cId="3174011774" sldId="257"/>
        </pc:sldMkLst>
        <pc:spChg chg="mod">
          <ac:chgData name="" userId="" providerId="" clId="Web-{F23AE6B9-E730-4163-AB5C-023D747DDDAF}" dt="2019-09-05T09:22:22.579" v="0" actId="20577"/>
          <ac:spMkLst>
            <pc:docMk/>
            <pc:sldMk cId="3174011774" sldId="257"/>
            <ac:spMk id="9" creationId="{548790E8-E5E8-DA48-94C1-E2987D7E1F9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0155B-31BD-9B44-904C-3E726FC08C02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081E6-6872-B54D-B847-DD796F4FFD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-NL" b="0" dirty="0"/>
              <a:t>Open ter voorbereiding de flipovers:</a:t>
            </a:r>
          </a:p>
          <a:p>
            <a:pPr marL="171450" lvl="0" indent="-171450">
              <a:spcBef>
                <a:spcPts val="0"/>
              </a:spcBef>
              <a:buFontTx/>
              <a:buChar char="-"/>
            </a:pPr>
            <a:r>
              <a:rPr lang="nl-NL" b="0" dirty="0"/>
              <a:t>Ervaringen met de huisarts</a:t>
            </a:r>
          </a:p>
          <a:p>
            <a:pPr marL="171450" lvl="0" indent="-171450">
              <a:spcBef>
                <a:spcPts val="0"/>
              </a:spcBef>
              <a:buFontTx/>
              <a:buChar char="-"/>
            </a:pPr>
            <a:r>
              <a:rPr lang="nl-NL" b="0" dirty="0"/>
              <a:t>Tips om draagkracht te vergroten</a:t>
            </a:r>
          </a:p>
          <a:p>
            <a:pPr marL="171450" lvl="0" indent="-171450">
              <a:spcBef>
                <a:spcPts val="0"/>
              </a:spcBef>
              <a:buFontTx/>
              <a:buChar char="-"/>
            </a:pPr>
            <a:endParaRPr lang="nl-NL" b="0" dirty="0"/>
          </a:p>
          <a:p>
            <a:pPr marL="0" lvl="0" indent="0">
              <a:spcBef>
                <a:spcPts val="0"/>
              </a:spcBef>
              <a:buFontTx/>
              <a:buNone/>
            </a:pPr>
            <a:r>
              <a:rPr lang="nl-NL" b="0" dirty="0"/>
              <a:t>Open de </a:t>
            </a:r>
            <a:r>
              <a:rPr lang="nl-NL" b="0" dirty="0" err="1"/>
              <a:t>handout</a:t>
            </a:r>
            <a:endParaRPr lang="nl-NL" b="0" dirty="0"/>
          </a:p>
          <a:p>
            <a:pPr marL="0" lvl="0" indent="0">
              <a:spcBef>
                <a:spcPts val="0"/>
              </a:spcBef>
              <a:buFontTx/>
              <a:buNone/>
            </a:pPr>
            <a:r>
              <a:rPr lang="nl-NL" b="0"/>
              <a:t>- Oefening voor thuis </a:t>
            </a:r>
          </a:p>
          <a:p>
            <a:pPr marL="0" lvl="0" indent="0">
              <a:spcBef>
                <a:spcPts val="0"/>
              </a:spcBef>
              <a:buFontTx/>
              <a:buNone/>
            </a:pP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3706056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5 minuten</a:t>
            </a: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Dagboek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Welke hulp vraag ik en aan wie?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l-NL" dirty="0"/>
              <a:t>Vul deze week het schema in en beschrijf wat het resultaat was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767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Goed afsluiten</a:t>
            </a: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544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b="1" dirty="0"/>
              <a:t>5 minuten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453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30 minuten – zie volgende sheet </a:t>
            </a: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261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u="sng" dirty="0"/>
              <a:t>10 minuten: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Terugblik: hoe vorige bijeenkomst ervaren?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Dagboek: wil iemand zijn ervaring delen?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Weekoverzicht: kort uitwisselen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u="sng" dirty="0"/>
              <a:t>20 minuten:</a:t>
            </a:r>
            <a:r>
              <a:rPr lang="nl-NL" b="0" dirty="0"/>
              <a:t>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Oefening uitproberen tips om draagkracht te vergroten. In groepjes van 2 en 1 groepje van 3 max. 10 minuten ervaringen uitwisselen. Daarna nog 10 minuten om hierover te vertellen.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Flipover – vergroten draagkracht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2168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25 minuten</a:t>
            </a: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Eerst theorie uitleggen – zie volgende sheet  + </a:t>
            </a:r>
            <a:r>
              <a:rPr lang="nl-NL" b="0" dirty="0" err="1"/>
              <a:t>handouts</a:t>
            </a:r>
            <a:r>
              <a:rPr lang="nl-NL" b="0" dirty="0"/>
              <a:t> uitdelen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527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Bij elke arts is het belangrijk om eerlijk te zijn.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3 casussen ophalen uit de groep om na de pauze mee te gaan oefenen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Mogelijke voorbeelden: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b="0" dirty="0"/>
              <a:t>De pijn wordt niet serieus genomen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b="0" dirty="0"/>
              <a:t>HA wil niet doorverwijzen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b="0" dirty="0"/>
              <a:t>Geen dubbel consult toewijzen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627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15 minuten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439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5 minuten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1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Ontspanningsoefening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047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25 minuten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15 minuten oefenen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Oefenen – zie theorie op je </a:t>
            </a:r>
            <a:r>
              <a:rPr lang="nl-NL" b="0" dirty="0" err="1"/>
              <a:t>handout</a:t>
            </a:r>
            <a:r>
              <a:rPr lang="nl-NL" b="0" dirty="0"/>
              <a:t>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Groepjes van 2 en een ander groepje van 3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Oefen de 3 scenario’s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10 minuten nabespreken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102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9CCA7-18B3-1C46-9782-ADD707D4B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BBD52B-8B53-4B49-9526-ACDE08ACB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C5EB04-8844-D24B-A9BA-11F07B61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A905C5-B97E-034C-8A75-74D7D110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FA7143-F39E-FD49-91C4-9B331C60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59399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67200-697A-C94A-8F16-83A5A7AA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ACA58D-AFE9-9B43-B463-AA2E54279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DAA95-F41E-9A4C-948D-AB81DD0D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967BB0-04A7-2042-847F-8BE6A593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A01B2D-BD91-714A-B4F6-EFF563B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741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66598C-B010-F248-B68C-87FE0763F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30BAC9-D68D-E543-A6E0-75EC43B9B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C5140B-EF61-2C40-8974-7044B9F0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E4E172-A61D-F843-95B9-D81E6ED7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41DB05-D094-1648-88C3-55E758D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59723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430773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507267" y="840200"/>
            <a:ext cx="5177600" cy="5177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" name="Shape 11"/>
          <p:cNvSpPr/>
          <p:nvPr/>
        </p:nvSpPr>
        <p:spPr>
          <a:xfrm>
            <a:off x="7240467" y="304800"/>
            <a:ext cx="1850800" cy="18508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" name="Shape 12"/>
          <p:cNvSpPr/>
          <p:nvPr/>
        </p:nvSpPr>
        <p:spPr>
          <a:xfrm>
            <a:off x="7877667" y="6214433"/>
            <a:ext cx="807200" cy="807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" name="Shape 13"/>
          <p:cNvSpPr/>
          <p:nvPr/>
        </p:nvSpPr>
        <p:spPr>
          <a:xfrm>
            <a:off x="3608867" y="5163505"/>
            <a:ext cx="1463600" cy="1463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" name="Shape 14"/>
          <p:cNvSpPr/>
          <p:nvPr/>
        </p:nvSpPr>
        <p:spPr>
          <a:xfrm>
            <a:off x="2775592" y="1028361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" name="Shape 15"/>
          <p:cNvSpPr/>
          <p:nvPr/>
        </p:nvSpPr>
        <p:spPr>
          <a:xfrm>
            <a:off x="8684868" y="2155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" name="Shape 16"/>
          <p:cNvSpPr/>
          <p:nvPr/>
        </p:nvSpPr>
        <p:spPr>
          <a:xfrm>
            <a:off x="3227301" y="4816059"/>
            <a:ext cx="449200" cy="449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" name="Shape 17"/>
          <p:cNvSpPr/>
          <p:nvPr/>
        </p:nvSpPr>
        <p:spPr>
          <a:xfrm>
            <a:off x="3149979" y="2226844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8" name="Shape 18"/>
          <p:cNvSpPr/>
          <p:nvPr/>
        </p:nvSpPr>
        <p:spPr>
          <a:xfrm>
            <a:off x="9091281" y="1784923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" name="Shape 19"/>
          <p:cNvSpPr/>
          <p:nvPr/>
        </p:nvSpPr>
        <p:spPr>
          <a:xfrm>
            <a:off x="8218652" y="58327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" name="Shape 20"/>
          <p:cNvSpPr/>
          <p:nvPr/>
        </p:nvSpPr>
        <p:spPr>
          <a:xfrm>
            <a:off x="3067482" y="13202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1" name="Shape 21"/>
          <p:cNvGrpSpPr/>
          <p:nvPr/>
        </p:nvGrpSpPr>
        <p:grpSpPr>
          <a:xfrm>
            <a:off x="4001434" y="5576165"/>
            <a:ext cx="678468" cy="638281"/>
            <a:chOff x="5972700" y="2330200"/>
            <a:chExt cx="411625" cy="387275"/>
          </a:xfrm>
        </p:grpSpPr>
        <p:sp>
          <p:nvSpPr>
            <p:cNvPr id="22" name="Shape 2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" name="Shape 2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4" name="Shape 24"/>
          <p:cNvGrpSpPr/>
          <p:nvPr/>
        </p:nvGrpSpPr>
        <p:grpSpPr>
          <a:xfrm>
            <a:off x="7815691" y="675413"/>
            <a:ext cx="699967" cy="1109527"/>
            <a:chOff x="6718575" y="2318625"/>
            <a:chExt cx="256950" cy="407375"/>
          </a:xfrm>
        </p:grpSpPr>
        <p:sp>
          <p:nvSpPr>
            <p:cNvPr id="25" name="Shape 2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</p:grpSp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3676333" y="1281800"/>
            <a:ext cx="4839200" cy="4294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676329" y="114929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" name="Shape 35"/>
          <p:cNvSpPr/>
          <p:nvPr/>
        </p:nvSpPr>
        <p:spPr>
          <a:xfrm>
            <a:off x="4679904" y="6343113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" name="Shape 36"/>
          <p:cNvSpPr/>
          <p:nvPr/>
        </p:nvSpPr>
        <p:spPr>
          <a:xfrm>
            <a:off x="7326468" y="5832703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90413324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9" name="Shape 39"/>
          <p:cNvSpPr/>
          <p:nvPr/>
        </p:nvSpPr>
        <p:spPr>
          <a:xfrm>
            <a:off x="3507267" y="840200"/>
            <a:ext cx="5177600" cy="517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0" name="Shape 40"/>
          <p:cNvSpPr/>
          <p:nvPr/>
        </p:nvSpPr>
        <p:spPr>
          <a:xfrm>
            <a:off x="7240467" y="304800"/>
            <a:ext cx="1850800" cy="18508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1" name="Shape 41"/>
          <p:cNvSpPr/>
          <p:nvPr/>
        </p:nvSpPr>
        <p:spPr>
          <a:xfrm>
            <a:off x="7877667" y="6214433"/>
            <a:ext cx="807200" cy="807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2" name="Shape 42"/>
          <p:cNvSpPr/>
          <p:nvPr/>
        </p:nvSpPr>
        <p:spPr>
          <a:xfrm>
            <a:off x="3608867" y="5163505"/>
            <a:ext cx="1463600" cy="1463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3" name="Shape 43"/>
          <p:cNvSpPr/>
          <p:nvPr/>
        </p:nvSpPr>
        <p:spPr>
          <a:xfrm>
            <a:off x="2775592" y="10283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4" name="Shape 44"/>
          <p:cNvSpPr/>
          <p:nvPr/>
        </p:nvSpPr>
        <p:spPr>
          <a:xfrm>
            <a:off x="8684868" y="2155587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5" name="Shape 45"/>
          <p:cNvSpPr/>
          <p:nvPr/>
        </p:nvSpPr>
        <p:spPr>
          <a:xfrm>
            <a:off x="3227301" y="4816059"/>
            <a:ext cx="449200" cy="449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6" name="Shape 46"/>
          <p:cNvSpPr/>
          <p:nvPr/>
        </p:nvSpPr>
        <p:spPr>
          <a:xfrm>
            <a:off x="3149979" y="2226844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7" name="Shape 47"/>
          <p:cNvSpPr/>
          <p:nvPr/>
        </p:nvSpPr>
        <p:spPr>
          <a:xfrm>
            <a:off x="9091281" y="1784923"/>
            <a:ext cx="125200" cy="125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8" name="Shape 48"/>
          <p:cNvSpPr/>
          <p:nvPr/>
        </p:nvSpPr>
        <p:spPr>
          <a:xfrm>
            <a:off x="8218652" y="58327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9" name="Shape 49"/>
          <p:cNvSpPr/>
          <p:nvPr/>
        </p:nvSpPr>
        <p:spPr>
          <a:xfrm>
            <a:off x="3067482" y="13202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50" name="Shape 50"/>
          <p:cNvGrpSpPr/>
          <p:nvPr/>
        </p:nvGrpSpPr>
        <p:grpSpPr>
          <a:xfrm>
            <a:off x="4001434" y="5576165"/>
            <a:ext cx="678468" cy="638281"/>
            <a:chOff x="5972700" y="2330200"/>
            <a:chExt cx="411625" cy="387275"/>
          </a:xfrm>
        </p:grpSpPr>
        <p:sp>
          <p:nvSpPr>
            <p:cNvPr id="51" name="Shape 5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52" name="Shape 5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53" name="Shape 53"/>
          <p:cNvGrpSpPr/>
          <p:nvPr/>
        </p:nvGrpSpPr>
        <p:grpSpPr>
          <a:xfrm>
            <a:off x="7815691" y="675413"/>
            <a:ext cx="699967" cy="1109527"/>
            <a:chOff x="6718575" y="2318625"/>
            <a:chExt cx="256950" cy="407375"/>
          </a:xfrm>
        </p:grpSpPr>
        <p:sp>
          <p:nvSpPr>
            <p:cNvPr id="54" name="Shape 5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</p:grpSp>
      <p:sp>
        <p:nvSpPr>
          <p:cNvPr id="62" name="Shape 62"/>
          <p:cNvSpPr/>
          <p:nvPr/>
        </p:nvSpPr>
        <p:spPr>
          <a:xfrm>
            <a:off x="3676329" y="1149293"/>
            <a:ext cx="401200" cy="40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3" name="Shape 63"/>
          <p:cNvSpPr/>
          <p:nvPr/>
        </p:nvSpPr>
        <p:spPr>
          <a:xfrm>
            <a:off x="4679904" y="6343113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4" name="Shape 64"/>
          <p:cNvSpPr/>
          <p:nvPr/>
        </p:nvSpPr>
        <p:spPr>
          <a:xfrm>
            <a:off x="7326468" y="5832703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3848133" y="2517533"/>
            <a:ext cx="4495600" cy="154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ubTitle" idx="1"/>
          </p:nvPr>
        </p:nvSpPr>
        <p:spPr>
          <a:xfrm>
            <a:off x="3848133" y="3888336"/>
            <a:ext cx="4495600" cy="104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B600"/>
              </a:buClr>
              <a:buNone/>
              <a:defRPr>
                <a:solidFill>
                  <a:srgbClr val="FFB600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83886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9" name="Shape 69"/>
          <p:cNvSpPr/>
          <p:nvPr/>
        </p:nvSpPr>
        <p:spPr>
          <a:xfrm>
            <a:off x="5082400" y="-259733"/>
            <a:ext cx="2027200" cy="202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0" name="Shape 70"/>
          <p:cNvSpPr/>
          <p:nvPr/>
        </p:nvSpPr>
        <p:spPr>
          <a:xfrm>
            <a:off x="6642867" y="979700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1" name="Shape 71"/>
          <p:cNvSpPr/>
          <p:nvPr/>
        </p:nvSpPr>
        <p:spPr>
          <a:xfrm>
            <a:off x="4626599" y="1081297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2" name="Shape 72"/>
          <p:cNvSpPr/>
          <p:nvPr/>
        </p:nvSpPr>
        <p:spPr>
          <a:xfrm>
            <a:off x="4146500" y="205891"/>
            <a:ext cx="678400" cy="678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3" name="Shape 73"/>
          <p:cNvSpPr/>
          <p:nvPr/>
        </p:nvSpPr>
        <p:spPr>
          <a:xfrm>
            <a:off x="7194037" y="-11425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4" name="Shape 74"/>
          <p:cNvSpPr/>
          <p:nvPr/>
        </p:nvSpPr>
        <p:spPr>
          <a:xfrm>
            <a:off x="-187200" y="5045605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5" name="Shape 75"/>
          <p:cNvSpPr/>
          <p:nvPr/>
        </p:nvSpPr>
        <p:spPr>
          <a:xfrm>
            <a:off x="10772401" y="58883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6" name="Shape 76"/>
          <p:cNvSpPr/>
          <p:nvPr/>
        </p:nvSpPr>
        <p:spPr>
          <a:xfrm>
            <a:off x="542867" y="6268599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7" name="Shape 77"/>
          <p:cNvSpPr/>
          <p:nvPr/>
        </p:nvSpPr>
        <p:spPr>
          <a:xfrm>
            <a:off x="11862101" y="5497761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8" name="Shape 78"/>
          <p:cNvSpPr/>
          <p:nvPr/>
        </p:nvSpPr>
        <p:spPr>
          <a:xfrm>
            <a:off x="10400729" y="62044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9" name="Shape 79"/>
          <p:cNvSpPr/>
          <p:nvPr/>
        </p:nvSpPr>
        <p:spPr>
          <a:xfrm>
            <a:off x="11295996" y="5604303"/>
            <a:ext cx="125200" cy="125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0" name="Shape 80"/>
          <p:cNvSpPr/>
          <p:nvPr/>
        </p:nvSpPr>
        <p:spPr>
          <a:xfrm>
            <a:off x="704879" y="467903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1" name="Shape 81"/>
          <p:cNvSpPr/>
          <p:nvPr/>
        </p:nvSpPr>
        <p:spPr>
          <a:xfrm>
            <a:off x="11103717" y="62196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82" name="Shape 82"/>
          <p:cNvGrpSpPr/>
          <p:nvPr/>
        </p:nvGrpSpPr>
        <p:grpSpPr>
          <a:xfrm>
            <a:off x="205367" y="5458265"/>
            <a:ext cx="678468" cy="638281"/>
            <a:chOff x="5972700" y="2330200"/>
            <a:chExt cx="411625" cy="387275"/>
          </a:xfrm>
        </p:grpSpPr>
        <p:sp>
          <p:nvSpPr>
            <p:cNvPr id="83" name="Shape 8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4" name="Shape 8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85" name="Shape 85"/>
          <p:cNvGrpSpPr/>
          <p:nvPr/>
        </p:nvGrpSpPr>
        <p:grpSpPr>
          <a:xfrm>
            <a:off x="6963951" y="1186297"/>
            <a:ext cx="390564" cy="619047"/>
            <a:chOff x="6718575" y="2318625"/>
            <a:chExt cx="256950" cy="407375"/>
          </a:xfrm>
        </p:grpSpPr>
        <p:sp>
          <p:nvSpPr>
            <p:cNvPr id="86" name="Shape 8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7" name="Shape 8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8" name="Shape 8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9" name="Shape 8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0" name="Shape 9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1" name="Shape 9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2" name="Shape 9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3" name="Shape 9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656367" y="2272800"/>
            <a:ext cx="8879600" cy="1093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8pPr>
            <a:lvl9pPr lvl="8" algn="ctr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9pPr>
          </a:lstStyle>
          <a:p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4791200" y="11907"/>
            <a:ext cx="2609600" cy="871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2800" b="1">
                <a:solidFill>
                  <a:srgbClr val="FFFFFF"/>
                </a:solidFill>
              </a:rPr>
              <a:t>“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414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9" name="Shape 99"/>
          <p:cNvSpPr/>
          <p:nvPr/>
        </p:nvSpPr>
        <p:spPr>
          <a:xfrm>
            <a:off x="-222700" y="745967"/>
            <a:ext cx="3507200" cy="35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0" name="Shape 100"/>
          <p:cNvSpPr/>
          <p:nvPr/>
        </p:nvSpPr>
        <p:spPr>
          <a:xfrm>
            <a:off x="2416133" y="361867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1" name="Shape 101"/>
          <p:cNvSpPr/>
          <p:nvPr/>
        </p:nvSpPr>
        <p:spPr>
          <a:xfrm>
            <a:off x="2272796" y="-17287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2" name="Shape 102"/>
          <p:cNvSpPr/>
          <p:nvPr/>
        </p:nvSpPr>
        <p:spPr>
          <a:xfrm>
            <a:off x="304800" y="3849667"/>
            <a:ext cx="807200" cy="807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3" name="Shape 103"/>
          <p:cNvSpPr/>
          <p:nvPr/>
        </p:nvSpPr>
        <p:spPr>
          <a:xfrm>
            <a:off x="2030537" y="4217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4" name="Shape 104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5" name="Shape 105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6" name="Shape 106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7" name="Shape 107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8" name="Shape 108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9" name="Shape 109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0" name="Shape 110"/>
          <p:cNvSpPr/>
          <p:nvPr/>
        </p:nvSpPr>
        <p:spPr>
          <a:xfrm>
            <a:off x="122585" y="3849667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1" name="Shape 111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112" name="Shape 112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113" name="Shape 11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4" name="Shape 1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2853161" y="643387"/>
            <a:ext cx="531544" cy="842560"/>
            <a:chOff x="6718575" y="2318625"/>
            <a:chExt cx="256950" cy="407375"/>
          </a:xfrm>
        </p:grpSpPr>
        <p:sp>
          <p:nvSpPr>
            <p:cNvPr id="116" name="Shape 11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7" name="Shape 11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8" name="Shape 11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9" name="Shape 11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0" name="Shape 12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1" name="Shape 12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2" name="Shape 12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3" name="Shape 12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801610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2" name="Shape 192"/>
          <p:cNvSpPr/>
          <p:nvPr/>
        </p:nvSpPr>
        <p:spPr>
          <a:xfrm>
            <a:off x="-222700" y="745967"/>
            <a:ext cx="3507200" cy="35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3" name="Shape 193"/>
          <p:cNvSpPr/>
          <p:nvPr/>
        </p:nvSpPr>
        <p:spPr>
          <a:xfrm>
            <a:off x="2416133" y="361867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4" name="Shape 194"/>
          <p:cNvSpPr/>
          <p:nvPr/>
        </p:nvSpPr>
        <p:spPr>
          <a:xfrm>
            <a:off x="2272796" y="-17287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5" name="Shape 195"/>
          <p:cNvSpPr/>
          <p:nvPr/>
        </p:nvSpPr>
        <p:spPr>
          <a:xfrm>
            <a:off x="304800" y="3849667"/>
            <a:ext cx="807200" cy="807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6" name="Shape 196"/>
          <p:cNvSpPr/>
          <p:nvPr/>
        </p:nvSpPr>
        <p:spPr>
          <a:xfrm>
            <a:off x="2030537" y="4217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7" name="Shape 197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8" name="Shape 198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9" name="Shape 199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0" name="Shape 200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1" name="Shape 201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2" name="Shape 202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3" name="Shape 203"/>
          <p:cNvSpPr/>
          <p:nvPr/>
        </p:nvSpPr>
        <p:spPr>
          <a:xfrm>
            <a:off x="122585" y="3849667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4" name="Shape 204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05" name="Shape 205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206" name="Shape 20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07" name="Shape 207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08" name="Shape 208"/>
          <p:cNvGrpSpPr/>
          <p:nvPr/>
        </p:nvGrpSpPr>
        <p:grpSpPr>
          <a:xfrm>
            <a:off x="2853161" y="643387"/>
            <a:ext cx="531544" cy="842560"/>
            <a:chOff x="6718575" y="2318625"/>
            <a:chExt cx="256950" cy="407375"/>
          </a:xfrm>
        </p:grpSpPr>
        <p:sp>
          <p:nvSpPr>
            <p:cNvPr id="209" name="Shape 209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0" name="Shape 21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1" name="Shape 211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2" name="Shape 2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3" name="Shape 21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4" name="Shape 2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5" name="Shape 21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6" name="Shape 21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1472350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7474680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7" name="Shape 247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8" name="Shape 248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9" name="Shape 249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0" name="Shape 250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1" name="Shape 251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2" name="Shape 252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3" name="Shape 253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4" name="Shape 254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5" name="Shape 255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6" name="Shape 256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7" name="Shape 257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8" name="Shape 258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9" name="Shape 259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60" name="Shape 260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261" name="Shape 26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2" name="Shape 26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63" name="Shape 263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264" name="Shape 26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6" name="Shape 26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7" name="Shape 26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8" name="Shape 26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9" name="Shape 26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0" name="Shape 27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1" name="Shape 27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338735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C4208-F243-7048-8A1A-53525023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68394A-8961-3440-B2A0-95233EB8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E709C0-DC2F-F547-8593-3FF8B93B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AEECF6-0A81-D54B-8CB9-25F3EFCD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4A9219-D343-9B4B-BD36-8B68ABD7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37273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Aqua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3" name="Shape 303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4" name="Shape 304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5" name="Shape 305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6" name="Shape 306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7" name="Shape 307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8" name="Shape 308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9" name="Shape 309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0" name="Shape 310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1" name="Shape 311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2" name="Shape 312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3" name="Shape 313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4" name="Shape 314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5" name="Shape 315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16" name="Shape 316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17" name="Shape 317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18" name="Shape 318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19" name="Shape 319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20" name="Shape 32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1" name="Shape 321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2" name="Shape 32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3" name="Shape 32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4" name="Shape 32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5" name="Shape 32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6" name="Shape 32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7" name="Shape 327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21299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Yellow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1" name="Shape 331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2" name="Shape 332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3" name="Shape 333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4" name="Shape 334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5" name="Shape 335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6" name="Shape 336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7" name="Shape 337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8" name="Shape 338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9" name="Shape 339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0" name="Shape 340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1" name="Shape 341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2" name="Shape 342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3" name="Shape 343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44" name="Shape 344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45" name="Shape 345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46" name="Shape 34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47" name="Shape 347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48" name="Shape 348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49" name="Shape 349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0" name="Shape 35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1" name="Shape 351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2" name="Shape 35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3" name="Shape 35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4" name="Shape 35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5" name="Shape 355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56" name="Shape 35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4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Magenta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9" name="Shape 359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0" name="Shape 360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1" name="Shape 361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2" name="Shape 362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3" name="Shape 363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4" name="Shape 364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5" name="Shape 365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6" name="Shape 366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7" name="Shape 367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8" name="Shape 368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9" name="Shape 369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70" name="Shape 370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71" name="Shape 371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72" name="Shape 37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3" name="Shape 37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74" name="Shape 374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75" name="Shape 37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6" name="Shape 37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7" name="Shape 37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8" name="Shape 37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9" name="Shape 37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0" name="Shape 38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1" name="Shape 38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2" name="Shape 38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83" name="Shape 383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84" name="Shape 384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9399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5B14B-580C-344F-AD4C-99F85842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3A5D84-B013-8444-8B61-948F73D1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EF5651-52BF-6A4D-A6D6-FD46363D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6C7142-1F3E-0349-8228-B02CE235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C3CEF9-0B33-0A43-8451-B7415EE1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7019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91FF8E-C707-A844-A734-792ACA45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20B065-4D10-CC4B-8F7A-EFCC238E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7E7D7D-1C0E-2241-830B-435D68710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1C6091-B6F6-7E41-A9DB-50B21155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4FD0CF-1B91-344F-AC19-3619B478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E29FD8-344B-0D49-8C13-BDF80A3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9331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A5A23-8E43-AC47-963A-A7D797F0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F42B7E-E6AA-3C46-8BDF-59FA1E7C7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FEE7E0-1F70-B348-B635-525C747A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0FDB22-CC11-6249-9FEF-659D6271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B7AC4E4-F798-F84A-B2F5-43FE32657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757CFB-7906-5E47-AAEA-22DE896E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DD4CEC-FFAF-0A48-82FF-AE6F2992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6F0486-F6F9-0146-A335-722224AB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8936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EA58F-4A44-6B4F-B457-7A9C4C91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4941BD-2485-D643-933A-27CFC538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58C627-8AC1-234A-8451-EE3C6972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B9B166-D81D-B54A-8672-04C395DA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5851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C0E6952-D6CA-844F-9AAF-FB06F9DD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B98347-FC4C-CC49-8317-C1936AAC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7BD801-6029-054E-970C-A77A478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4280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97F11-0988-EE41-836D-CA47BC41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A4AA5-6357-6E48-B382-D9F40000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1B438D-F833-E441-86C6-A6E5B384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C9C799-5C66-4044-9108-E1048A82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B5AB56-9D19-8948-A509-70D8D2EE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1B932B-DF74-CE4B-B8FA-D5E0C9F0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2552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E9A18-F275-5A40-9D17-E8506A2C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AB385F-74AA-3840-AB2A-E37225859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63FC26-5338-8B46-A5D4-91C13022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66C955-54EB-FF49-BAB7-60327AB7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0087BA-CB9C-9B47-8685-883505CC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0B776F-FE7A-5744-B51C-E22E0F75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563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84D8991-19F0-B84C-92A3-3B37D448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05E59D-8625-E44D-8E3D-4DBFC058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588BA5-C812-7945-BE48-CF9A9DCF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2621-644A-9241-A1E5-65EAFD874FD1}" type="datetimeFigureOut">
              <a:rPr lang="nl-NL" smtClean="0"/>
              <a:t>07-08-2021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59C167-E650-7F4C-B262-5A73D4FF2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287781-C44E-8F4B-BBDC-3E4D3B31D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2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○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>
              <a:spcBef>
                <a:spcPts val="48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>
              <a:spcBef>
                <a:spcPts val="48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600" smtClean="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rPr>
              <a:pPr algn="r"/>
              <a:t>‹nr.›</a:t>
            </a:fld>
            <a:endParaRPr lang="en" sz="1600">
              <a:solidFill>
                <a:srgbClr val="A6BCC9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482726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A-1.2-Dagboek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ctrTitle"/>
          </p:nvPr>
        </p:nvSpPr>
        <p:spPr>
          <a:xfrm>
            <a:off x="3676400" y="2521667"/>
            <a:ext cx="4839200" cy="1039643"/>
          </a:xfrm>
          <a:prstGeom prst="rect">
            <a:avLst/>
          </a:prstGeom>
        </p:spPr>
        <p:txBody>
          <a:bodyPr wrap="square" lIns="121900" tIns="121900" rIns="121900" bIns="121900" anchor="ctr" anchorCtr="0">
            <a:noAutofit/>
          </a:bodyPr>
          <a:lstStyle/>
          <a:p>
            <a:r>
              <a:rPr lang="nl-NL" sz="8800" dirty="0">
                <a:latin typeface="Bebas Neue" panose="020B0606020202050201" pitchFamily="34" charset="0"/>
              </a:rPr>
              <a:t>Welkom!</a:t>
            </a:r>
            <a:endParaRPr lang="en" sz="8800" dirty="0">
              <a:latin typeface="Bebas Neue" panose="020B0606020202050201" pitchFamily="34" charset="0"/>
            </a:endParaRPr>
          </a:p>
        </p:txBody>
      </p:sp>
      <p:sp>
        <p:nvSpPr>
          <p:cNvPr id="3" name="Shape 389">
            <a:extLst>
              <a:ext uri="{FF2B5EF4-FFF2-40B4-BE49-F238E27FC236}">
                <a16:creationId xmlns:a16="http://schemas.microsoft.com/office/drawing/2014/main" id="{626B33C1-9285-42B0-B408-EA447707BBFD}"/>
              </a:ext>
            </a:extLst>
          </p:cNvPr>
          <p:cNvSpPr txBox="1">
            <a:spLocks/>
          </p:cNvSpPr>
          <p:nvPr/>
        </p:nvSpPr>
        <p:spPr>
          <a:xfrm>
            <a:off x="3468373" y="3126549"/>
            <a:ext cx="5047228" cy="1173731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 Light"/>
              <a:buNone/>
              <a:defRPr sz="3600" b="0" i="0" u="none" strike="noStrike" cap="none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pPr defTabSz="1219170"/>
            <a:r>
              <a:rPr lang="nl-NL" sz="3733" kern="0" dirty="0">
                <a:latin typeface="Arial Nova Light" panose="020B0304020202020204" pitchFamily="34" charset="0"/>
              </a:rPr>
              <a:t> Cursus ‘Sterk met Pijn’</a:t>
            </a:r>
            <a:endParaRPr lang="en" sz="3733" kern="0" dirty="0">
              <a:latin typeface="Arial Nova Light" panose="020B03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10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Oefening voor thuis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1281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11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Bedankt voor jullie aandacht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822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2</a:t>
            </a:fld>
            <a:endParaRPr lang="en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452A53-FE05-A94A-89FA-3F75011E0462}"/>
              </a:ext>
            </a:extLst>
          </p:cNvPr>
          <p:cNvSpPr txBox="1"/>
          <p:nvPr/>
        </p:nvSpPr>
        <p:spPr>
          <a:xfrm>
            <a:off x="1601621" y="756459"/>
            <a:ext cx="6240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Programma</a:t>
            </a:r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548790E8-E5E8-DA48-94C1-E2987D7E1F9B}"/>
              </a:ext>
            </a:extLst>
          </p:cNvPr>
          <p:cNvSpPr txBox="1">
            <a:spLocks/>
          </p:cNvSpPr>
          <p:nvPr/>
        </p:nvSpPr>
        <p:spPr>
          <a:xfrm>
            <a:off x="1601621" y="1934482"/>
            <a:ext cx="10515600" cy="416705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fontScale="92500" lnSpcReduction="10000"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480"/>
              </a:spcBef>
              <a:buSzPct val="100000"/>
              <a:buFont typeface="Arial" panose="020B0604020202020204" pitchFamily="34" charset="0"/>
              <a:buNone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Welkom 			</a:t>
            </a:r>
            <a:endParaRPr lang="nl-NL"/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Bespreken oefening voor thuis 	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Communiceren met je (huis)arts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Pauze 			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Aandacht voor lichaam			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Oefenen - communiceren met je (huis)arts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Oefening voor thuis	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Afsluiting</a:t>
            </a:r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/>
              <a:t>						</a:t>
            </a:r>
            <a:endParaRPr lang="nl-N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7401177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3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Bespreken oefening thuis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71850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4</a:t>
            </a:fld>
            <a:endParaRPr lang="en"/>
          </a:p>
        </p:txBody>
      </p:sp>
      <p:pic>
        <p:nvPicPr>
          <p:cNvPr id="5" name="Afbeelding 4">
            <a:hlinkClick r:id="rId3" action="ppaction://hlinkfile"/>
            <a:extLst>
              <a:ext uri="{FF2B5EF4-FFF2-40B4-BE49-F238E27FC236}">
                <a16:creationId xmlns:a16="http://schemas.microsoft.com/office/drawing/2014/main" id="{02A92FD8-F894-482D-9D56-0EBDF61D76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595" y="1954616"/>
            <a:ext cx="4429125" cy="2466975"/>
          </a:xfrm>
          <a:prstGeom prst="rect">
            <a:avLst/>
          </a:prstGeom>
        </p:spPr>
      </p:pic>
      <p:pic>
        <p:nvPicPr>
          <p:cNvPr id="2" name="Afbeelding 3" descr="Afbeelding met tekst&#10;&#10;Beschrijving is gegenereerd met hoge betrouwbaarheid">
            <a:extLst>
              <a:ext uri="{FF2B5EF4-FFF2-40B4-BE49-F238E27FC236}">
                <a16:creationId xmlns:a16="http://schemas.microsoft.com/office/drawing/2014/main" id="{B6A3D8E6-B84E-4375-A231-67E8BFE267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5159" y="1898718"/>
            <a:ext cx="2743200" cy="267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320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5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Communiceren met je (huis)arts 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709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6</a:t>
            </a:fld>
            <a:endParaRPr lang="en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241044" y="638543"/>
            <a:ext cx="9769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</a:rPr>
              <a:t>Het GGGW model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428711A-A94D-4539-B90E-113C8DB9A2D9}"/>
              </a:ext>
            </a:extLst>
          </p:cNvPr>
          <p:cNvSpPr txBox="1"/>
          <p:nvPr/>
        </p:nvSpPr>
        <p:spPr>
          <a:xfrm>
            <a:off x="1660358" y="2021305"/>
            <a:ext cx="93371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Arial Nova Light" panose="020B0304020202020204" pitchFamily="34" charset="0"/>
              </a:rPr>
              <a:t>Gevoel 	</a:t>
            </a:r>
            <a:r>
              <a:rPr lang="nl-NL" sz="2400" dirty="0">
                <a:latin typeface="Arial Nova Light" panose="020B0304020202020204" pitchFamily="34" charset="0"/>
                <a:sym typeface="Wingdings" panose="05000000000000000000" pitchFamily="2" charset="2"/>
              </a:rPr>
              <a:t> Vertel wat je gevoel is 	</a:t>
            </a:r>
          </a:p>
          <a:p>
            <a:r>
              <a:rPr lang="nl-NL" sz="2400" dirty="0">
                <a:latin typeface="Arial Nova Light" panose="020B0304020202020204" pitchFamily="34" charset="0"/>
                <a:sym typeface="Wingdings" panose="05000000000000000000" pitchFamily="2" charset="2"/>
              </a:rPr>
              <a:t>		      “ik vind het lastig om … “</a:t>
            </a:r>
            <a:endParaRPr lang="nl-NL" sz="2400" dirty="0">
              <a:latin typeface="Arial Nova Light" panose="020B0304020202020204" pitchFamily="34" charset="0"/>
            </a:endParaRPr>
          </a:p>
          <a:p>
            <a:endParaRPr lang="nl-NL" sz="2400" dirty="0">
              <a:latin typeface="Arial Nova Light" panose="020B0304020202020204" pitchFamily="34" charset="0"/>
            </a:endParaRPr>
          </a:p>
          <a:p>
            <a:r>
              <a:rPr lang="nl-NL" sz="2400" dirty="0">
                <a:latin typeface="Arial Nova Light" panose="020B0304020202020204" pitchFamily="34" charset="0"/>
              </a:rPr>
              <a:t>Gedrag	</a:t>
            </a:r>
            <a:r>
              <a:rPr lang="nl-NL" sz="2400" dirty="0">
                <a:latin typeface="Arial Nova Light" panose="020B0304020202020204" pitchFamily="34" charset="0"/>
                <a:sym typeface="Wingdings" panose="05000000000000000000" pitchFamily="2" charset="2"/>
              </a:rPr>
              <a:t> benoem het gedrag van de ander </a:t>
            </a:r>
            <a:endParaRPr lang="nl-NL" sz="2400" dirty="0">
              <a:latin typeface="Arial Nova Light" panose="020B0304020202020204" pitchFamily="34" charset="0"/>
            </a:endParaRPr>
          </a:p>
          <a:p>
            <a:r>
              <a:rPr lang="nl-NL" sz="2400" dirty="0">
                <a:latin typeface="Arial Nova Light" panose="020B0304020202020204" pitchFamily="34" charset="0"/>
              </a:rPr>
              <a:t>		      “mijn verhaal te vertellen als jij zit te tekenen”</a:t>
            </a:r>
          </a:p>
          <a:p>
            <a:endParaRPr lang="nl-NL" sz="2400" dirty="0">
              <a:latin typeface="Arial Nova Light" panose="020B0304020202020204" pitchFamily="34" charset="0"/>
            </a:endParaRPr>
          </a:p>
          <a:p>
            <a:r>
              <a:rPr lang="nl-NL" sz="2400" dirty="0">
                <a:latin typeface="Arial Nova Light" panose="020B0304020202020204" pitchFamily="34" charset="0"/>
              </a:rPr>
              <a:t>Gevolg  	</a:t>
            </a:r>
            <a:r>
              <a:rPr lang="nl-NL" sz="2400" dirty="0">
                <a:latin typeface="Arial Nova Light" panose="020B0304020202020204" pitchFamily="34" charset="0"/>
                <a:sym typeface="Wingdings" panose="05000000000000000000" pitchFamily="2" charset="2"/>
              </a:rPr>
              <a:t> benoem de gevolgen (wat het met je doet) </a:t>
            </a:r>
            <a:endParaRPr lang="nl-NL" sz="2400" dirty="0">
              <a:latin typeface="Arial Nova Light" panose="020B0304020202020204" pitchFamily="34" charset="0"/>
            </a:endParaRPr>
          </a:p>
          <a:p>
            <a:r>
              <a:rPr lang="nl-NL" sz="2400" dirty="0">
                <a:latin typeface="Arial Nova Light" panose="020B0304020202020204" pitchFamily="34" charset="0"/>
              </a:rPr>
              <a:t>		      “ik heb dan het idee dat het je niets interesseert”</a:t>
            </a:r>
          </a:p>
          <a:p>
            <a:endParaRPr lang="nl-NL" sz="2400" dirty="0">
              <a:latin typeface="Arial Nova Light" panose="020B0304020202020204" pitchFamily="34" charset="0"/>
            </a:endParaRPr>
          </a:p>
          <a:p>
            <a:r>
              <a:rPr lang="nl-NL" sz="2400" dirty="0">
                <a:latin typeface="Arial Nova Light" panose="020B0304020202020204" pitchFamily="34" charset="0"/>
              </a:rPr>
              <a:t>Wens 		</a:t>
            </a:r>
            <a:r>
              <a:rPr lang="nl-NL" sz="2400" dirty="0">
                <a:latin typeface="Arial Nova Light" panose="020B0304020202020204" pitchFamily="34" charset="0"/>
                <a:sym typeface="Wingdings" panose="05000000000000000000" pitchFamily="2" charset="2"/>
              </a:rPr>
              <a:t> benoem je wens </a:t>
            </a:r>
          </a:p>
          <a:p>
            <a:r>
              <a:rPr lang="nl-NL" sz="2400" dirty="0">
                <a:latin typeface="Arial Nova Light" panose="020B0304020202020204" pitchFamily="34" charset="0"/>
                <a:sym typeface="Wingdings" panose="05000000000000000000" pitchFamily="2" charset="2"/>
              </a:rPr>
              <a:t>		      “ik hoor graag wat je van mijn verhaal vindt”</a:t>
            </a:r>
            <a:endParaRPr lang="nl-NL" sz="2400" dirty="0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49049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7</a:t>
            </a:fld>
            <a:endParaRPr lang="en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B5B9924-D295-4B36-8875-5773484E1F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21" y="2118750"/>
            <a:ext cx="108585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1301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8</a:t>
            </a:fld>
            <a:endParaRPr lang="en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B13267A-54B5-4DDF-8414-910CF1AB19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704" y="1062549"/>
            <a:ext cx="6450677" cy="484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7075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9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Communiceren met je (huis)arts 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844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en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413</Words>
  <Application>Microsoft Macintosh PowerPoint</Application>
  <PresentationFormat>Breedbeeld</PresentationFormat>
  <Paragraphs>95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20" baseType="lpstr">
      <vt:lpstr>Arial</vt:lpstr>
      <vt:lpstr>Arial Nova Light</vt:lpstr>
      <vt:lpstr>Bebas Neue</vt:lpstr>
      <vt:lpstr>Calibri</vt:lpstr>
      <vt:lpstr>Calibri Light</vt:lpstr>
      <vt:lpstr>Lato Light</vt:lpstr>
      <vt:lpstr>Roboto Slab Light</vt:lpstr>
      <vt:lpstr>Kantoorthema</vt:lpstr>
      <vt:lpstr>Kent template</vt:lpstr>
      <vt:lpstr>Welkom!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1</dc:title>
  <dc:creator>Debby Teunis</dc:creator>
  <cp:lastModifiedBy>Debby Teunis</cp:lastModifiedBy>
  <cp:revision>47</cp:revision>
  <dcterms:modified xsi:type="dcterms:W3CDTF">2021-08-07T09:40:14Z</dcterms:modified>
</cp:coreProperties>
</file>