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76"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705665-040B-4A1F-AEE8-0C2A8DE5BFEB}" v="10" dt="2021-02-18T17:30:22.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20"/>
    <p:restoredTop sz="65714" autoAdjust="0"/>
  </p:normalViewPr>
  <p:slideViewPr>
    <p:cSldViewPr snapToGrid="0">
      <p:cViewPr varScale="1">
        <p:scale>
          <a:sx n="82" d="100"/>
          <a:sy n="82" d="100"/>
        </p:scale>
        <p:origin x="800" y="168"/>
      </p:cViewPr>
      <p:guideLst/>
    </p:cSldViewPr>
  </p:slideViewPr>
  <p:notesTextViewPr>
    <p:cViewPr>
      <p:scale>
        <a:sx n="3" d="2"/>
        <a:sy n="3" d="2"/>
      </p:scale>
      <p:origin x="0" y="-704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t>19-02-2021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dirty="0"/>
              <a:t>Welkom en terugblik  5 minuten</a:t>
            </a:r>
          </a:p>
          <a:p>
            <a:pPr algn="l"/>
            <a:endParaRPr lang="nl-NL" dirty="0"/>
          </a:p>
          <a:p>
            <a:pPr algn="l"/>
            <a:r>
              <a:rPr lang="nl-NL" dirty="0"/>
              <a:t>Programma doornemen en vragen of er nog vragen/opmerkingen zijn n.a.v. vorige bijeenkomst.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Bespreken oefening voor thuis 15 minuten</a:t>
            </a: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Dagboek: wil iemand zijn ervaring delen?</a:t>
            </a:r>
          </a:p>
          <a:p>
            <a:pPr algn="l"/>
            <a:endParaRPr lang="nl-NL" dirty="0"/>
          </a:p>
          <a:p>
            <a:pPr algn="l"/>
            <a:r>
              <a:rPr lang="nl-NL" dirty="0"/>
              <a:t>Onbegrip: Wat doet onbegrip met jou en hoe ga je ermee om? Wie wil daar iets over zeggen?</a:t>
            </a:r>
          </a:p>
          <a:p>
            <a:pPr algn="l"/>
            <a:r>
              <a:rPr lang="nl-NL" dirty="0"/>
              <a:t>Type mee in het Word bestand maar deel dit scherm niet.</a:t>
            </a:r>
          </a:p>
          <a:p>
            <a:pPr algn="l"/>
            <a:endParaRPr lang="nl-NL" dirty="0"/>
          </a:p>
          <a:p>
            <a:pPr marL="0" indent="0" algn="l">
              <a:buFont typeface="Arial" panose="020B0604020202020204" pitchFamily="34" charset="0"/>
              <a:buNone/>
            </a:pPr>
            <a:r>
              <a:rPr lang="nl-NL" b="1" dirty="0"/>
              <a:t>Lepeltheorie 10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dirty="0"/>
              <a:t>Vaak is je energieniveau met chronische pijn (veel) minder geworden, maar hoe ga je die verminderde energie aan anderen omschrijven? Hoe maak jij het anderen duidelijk dat dingen niet meer als vanzelfsprekend gaan?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Laat het filmpje zien (zie map bijeenkomst 4)</a:t>
            </a:r>
          </a:p>
          <a:p>
            <a:pPr marL="0" indent="0" algn="l">
              <a:buFont typeface="Arial" panose="020B0604020202020204" pitchFamily="34" charset="0"/>
              <a:buNone/>
            </a:pPr>
            <a:r>
              <a:rPr lang="nl-NL" b="0" dirty="0"/>
              <a:t>In het werkboek staat nog meer uitleg.</a:t>
            </a:r>
          </a:p>
          <a:p>
            <a:pPr marL="0" indent="0" algn="l">
              <a:buFont typeface="Arial" panose="020B0604020202020204" pitchFamily="34" charset="0"/>
              <a:buNone/>
            </a:pPr>
            <a:r>
              <a:rPr lang="nl-NL" b="0" dirty="0"/>
              <a:t>Vraag aan deelnemers wat ze ervan vinden.</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1" dirty="0"/>
          </a:p>
          <a:p>
            <a:pPr marL="0" indent="0" algn="l">
              <a:buFont typeface="Arial" panose="020B0604020202020204" pitchFamily="34" charset="0"/>
              <a:buNone/>
            </a:pPr>
            <a:endParaRPr lang="nl-NL" b="0" dirty="0"/>
          </a:p>
          <a:p>
            <a:pPr algn="l"/>
            <a:endParaRPr lang="nl-NL"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a:t>
            </a:fld>
            <a:endParaRPr lang="nl-NL"/>
          </a:p>
        </p:txBody>
      </p:sp>
    </p:spTree>
    <p:extLst>
      <p:ext uri="{BB962C8B-B14F-4D97-AF65-F5344CB8AC3E}">
        <p14:creationId xmlns:p14="http://schemas.microsoft.com/office/powerpoint/2010/main" val="2127453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Balans tussen draagkracht en draaglast deel I   5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Uitleg weegschaal en balans tussen draagkracht en draaglast (kort)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Weegschaal laten zien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Begin bij draaglast. Factoren die van buitenaf komen vormen De draaglast, de belasting waarmee je te maken krijgt.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Noem voorbeelden (pijn, vermoeidheid, beperking door de pijn).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Draagkracht:  Aan de andere kant van de weegschaal zit de draagkracht, die wordt bepaald door je mogelijkheden om stress, belasting te voorkomen én ermee om te gaan.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Noem voorbeelden (je leefgewoonten, hoe assertief je bent, steun die je zoekt bij je omgeving, je manier van denken)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Dit is allemaal ook in het werkboek verwerkt.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Pauze 10 minuten</a:t>
            </a: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Balans tussen draagkracht en draaglast deel II – 30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We gaan nu 20 minuten in 3 groepjes van 2 personen (of 2 groepen van 2) in de </a:t>
            </a:r>
            <a:r>
              <a:rPr kumimoji="0" lang="nl-NL" sz="1200" b="0" i="0" u="none" strike="noStrike" kern="1200" cap="none" spc="0" normalizeH="0" baseline="0" noProof="0" dirty="0" err="1">
                <a:ln>
                  <a:noFill/>
                </a:ln>
                <a:solidFill>
                  <a:prstClr val="black"/>
                </a:solidFill>
                <a:effectLst/>
                <a:uLnTx/>
                <a:uFillTx/>
                <a:latin typeface="Calibri" panose="020F0502020204030204"/>
                <a:ea typeface="+mn-ea"/>
                <a:cs typeface="+mn-cs"/>
              </a:rPr>
              <a:t>breakout</a:t>
            </a: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 room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Samen gaan jullie sparren over wat voor jou valt onder draaglast en wat onder draagkracht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Noteer per persoon 3 punten voor draaglast en 3 punten draagkracht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Bij terugkomst in de groep gaan we het samen bespreken (10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Deel Word bestand en type mee. Per groepje geeft 1 persoon de samenvatting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Oefening voor thuis 5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Oefening 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Breng je dagindeling in kaart bijvoorbeeld door dit op te schrijven in je dagboek, probeer dit een week vol te houden. Wat niet is gelukt schrijf je onder elkaar en wat wel is gelukt ook. Je ontdekt dat je meer kunt en doet dan je nu denkt.</a:t>
            </a: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Oefening 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Komende week ga je aan de slag met het vergroten van jouw draagkracht. Neem de lijst met tips door en bekijk welke bij jou past en probeer deze uit.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Noteer het resultaat van het uit uitproberen en omschrijf je gevoelens/gedachten (blij, tevreden/boos/verdrietig)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Tips zijn opgenomen in het werkboek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Aandacht voor het lichaam 5 minuten – </a:t>
            </a:r>
            <a:r>
              <a:rPr kumimoji="0" lang="nl-NL" sz="1200" b="1" i="0" u="none" strike="noStrike" kern="1200" cap="none" spc="0" normalizeH="0" baseline="0" noProof="0" dirty="0" err="1">
                <a:ln>
                  <a:noFill/>
                </a:ln>
                <a:solidFill>
                  <a:prstClr val="black"/>
                </a:solidFill>
                <a:effectLst/>
                <a:uLnTx/>
                <a:uFillTx/>
                <a:latin typeface="Calibri" panose="020F0502020204030204"/>
                <a:ea typeface="+mn-ea"/>
                <a:cs typeface="+mn-cs"/>
              </a:rPr>
              <a:t>handout</a:t>
            </a: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nl-NL" sz="1200" b="1" i="0" u="none" strike="noStrike" kern="1200" cap="none" spc="0" normalizeH="0" baseline="0" noProof="0">
                <a:ln>
                  <a:noFill/>
                </a:ln>
                <a:solidFill>
                  <a:prstClr val="black"/>
                </a:solidFill>
                <a:effectLst/>
                <a:uLnTx/>
                <a:uFillTx/>
                <a:latin typeface="Calibri" panose="020F0502020204030204"/>
                <a:ea typeface="+mn-ea"/>
                <a:cs typeface="+mn-cs"/>
              </a:rPr>
              <a:t>4.3 ontspanningsoefening </a:t>
            </a: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Afsluiting 5 minuten</a:t>
            </a: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Zijn er nog vragen? Bedankt voor jullie inzet</a:t>
            </a:r>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D081E6-6872-B54D-B847-DD796F4FFD5D}"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473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fld id="{22D22621-644A-9241-A1E5-65EAFD874FD1}" type="datetimeFigureOut">
              <a:rPr lang="nl-NL" smtClean="0"/>
              <a:t>19-02-2021</a:t>
            </a:fld>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2621-644A-9241-A1E5-65EAFD874FD1}" type="datetimeFigureOut">
              <a:rPr lang="nl-NL" smtClean="0"/>
              <a:t>19-02-2021</a:t>
            </a:fld>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1</a:t>
            </a:fld>
            <a:endParaRPr lang="en"/>
          </a:p>
        </p:txBody>
      </p:sp>
      <p:sp>
        <p:nvSpPr>
          <p:cNvPr id="7" name="Tekstvak 6">
            <a:extLst>
              <a:ext uri="{FF2B5EF4-FFF2-40B4-BE49-F238E27FC236}">
                <a16:creationId xmlns:a16="http://schemas.microsoft.com/office/drawing/2014/main" id="{B6452A53-FE05-A94A-89FA-3F75011E0462}"/>
              </a:ext>
            </a:extLst>
          </p:cNvPr>
          <p:cNvSpPr txBox="1"/>
          <p:nvPr/>
        </p:nvSpPr>
        <p:spPr>
          <a:xfrm>
            <a:off x="1601621" y="756459"/>
            <a:ext cx="6240752" cy="830997"/>
          </a:xfrm>
          <a:prstGeom prst="rect">
            <a:avLst/>
          </a:prstGeom>
          <a:noFill/>
        </p:spPr>
        <p:txBody>
          <a:bodyPr wrap="square">
            <a:spAutoFit/>
          </a:bodyPr>
          <a:lstStyle/>
          <a:p>
            <a:r>
              <a:rPr lang="nl-NL" sz="4800" b="1" dirty="0">
                <a:solidFill>
                  <a:schemeClr val="accent1"/>
                </a:solidFill>
                <a:latin typeface="Arial" panose="020B06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1601621" y="1934482"/>
            <a:ext cx="10515600" cy="4167059"/>
          </a:xfrm>
          <a:prstGeom prst="rect">
            <a:avLst/>
          </a:prstGeom>
        </p:spPr>
        <p:txBody>
          <a:bodyPr vert="horz" wrap="square" lIns="91425" tIns="91425" rIns="91425" bIns="91425" rtlCol="0" anchor="t" anchorCtr="0">
            <a:normAutofit fontScale="77500" lnSpcReduction="20000"/>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Welkom en terugblik		</a:t>
            </a:r>
          </a:p>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Bespreken oefening voor thuis 			</a:t>
            </a:r>
          </a:p>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Lepeltheorie</a:t>
            </a:r>
          </a:p>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Balans tussen draaglast en draagkracht deel I		</a:t>
            </a:r>
          </a:p>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Pauze 					</a:t>
            </a:r>
          </a:p>
          <a:p>
            <a:pPr marL="742950" indent="-742950" algn="l">
              <a:buFont typeface="+mj-lt"/>
              <a:buAutoNum type="arabicPeriod"/>
            </a:pPr>
            <a:r>
              <a:rPr kumimoji="0" lang="nl-NL" sz="3900" b="0" i="0" u="none" strike="noStrike" kern="1200" cap="none" spc="0" normalizeH="0" baseline="0" noProof="0" dirty="0">
                <a:ln>
                  <a:noFill/>
                </a:ln>
                <a:solidFill>
                  <a:prstClr val="black"/>
                </a:solidFill>
                <a:effectLst/>
                <a:uLnTx/>
                <a:uFillTx/>
                <a:latin typeface="Arial Nova Light" panose="020B0304020202020204" pitchFamily="34" charset="0"/>
                <a:ea typeface="+mn-ea"/>
                <a:cs typeface="Arial" panose="020B0604020202020204" pitchFamily="34" charset="0"/>
              </a:rPr>
              <a:t>Balans tussen draaglast en draagkracht deel II</a:t>
            </a:r>
            <a:r>
              <a:rPr lang="nl-NL" sz="3900" dirty="0">
                <a:latin typeface="Arial Nova Light" panose="020B0304020202020204" pitchFamily="34" charset="0"/>
                <a:cs typeface="Arial" panose="020B0604020202020204" pitchFamily="34" charset="0"/>
              </a:rPr>
              <a:t>		</a:t>
            </a:r>
          </a:p>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Oefeningen voor thuis; dagindeling + vergroten             draagkracht		</a:t>
            </a:r>
          </a:p>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Aandacht voor het lichaam</a:t>
            </a:r>
          </a:p>
          <a:p>
            <a:pPr marL="742950" indent="-742950" algn="l">
              <a:buFont typeface="+mj-lt"/>
              <a:buAutoNum type="arabicPeriod"/>
            </a:pPr>
            <a:r>
              <a:rPr lang="nl-NL" sz="3900" dirty="0">
                <a:latin typeface="Arial Nova Light" panose="020B0304020202020204" pitchFamily="34" charset="0"/>
                <a:cs typeface="Arial" panose="020B0604020202020204" pitchFamily="34" charset="0"/>
              </a:rPr>
              <a:t>Afsluiting	</a:t>
            </a:r>
            <a:r>
              <a:rPr lang="nl-NL" sz="3800" dirty="0">
                <a:latin typeface="Arial Nova Light" panose="020B0304020202020204" pitchFamily="34" charset="0"/>
              </a:rPr>
              <a:t>			</a:t>
            </a:r>
            <a:r>
              <a:rPr lang="nl-NL" dirty="0"/>
              <a:t>			</a:t>
            </a:r>
          </a:p>
        </p:txBody>
      </p:sp>
    </p:spTree>
    <p:extLst>
      <p:ext uri="{BB962C8B-B14F-4D97-AF65-F5344CB8AC3E}">
        <p14:creationId xmlns:p14="http://schemas.microsoft.com/office/powerpoint/2010/main" val="317401177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2489" b="0" i="0" u="none" strike="noStrike" kern="120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 sz="2489" b="0" i="0" u="none" strike="noStrike" kern="1200" cap="none" spc="0" normalizeH="0" baseline="0" noProof="0">
              <a:ln>
                <a:noFill/>
              </a:ln>
              <a:solidFill>
                <a:srgbClr val="000000"/>
              </a:solidFill>
              <a:effectLst/>
              <a:uLnTx/>
              <a:uFillTx/>
              <a:latin typeface="Arial"/>
              <a:cs typeface="Arial"/>
              <a:sym typeface="Arial"/>
            </a:endParaRPr>
          </a:p>
        </p:txBody>
      </p:sp>
      <p:pic>
        <p:nvPicPr>
          <p:cNvPr id="8" name="Afbeelding 8">
            <a:extLst>
              <a:ext uri="{FF2B5EF4-FFF2-40B4-BE49-F238E27FC236}">
                <a16:creationId xmlns:a16="http://schemas.microsoft.com/office/drawing/2014/main" id="{A802B2CC-AFF3-478A-9CDB-ECF32F5D2BA1}"/>
              </a:ext>
            </a:extLst>
          </p:cNvPr>
          <p:cNvPicPr>
            <a:picLocks noChangeAspect="1"/>
          </p:cNvPicPr>
          <p:nvPr/>
        </p:nvPicPr>
        <p:blipFill>
          <a:blip r:embed="rId3" cstate="print"/>
          <a:stretch>
            <a:fillRect/>
          </a:stretch>
        </p:blipFill>
        <p:spPr>
          <a:xfrm>
            <a:off x="3480122" y="772533"/>
            <a:ext cx="5337857" cy="5206832"/>
          </a:xfrm>
          <a:prstGeom prst="rect">
            <a:avLst/>
          </a:prstGeom>
        </p:spPr>
      </p:pic>
    </p:spTree>
    <p:extLst>
      <p:ext uri="{BB962C8B-B14F-4D97-AF65-F5344CB8AC3E}">
        <p14:creationId xmlns:p14="http://schemas.microsoft.com/office/powerpoint/2010/main" val="615945950"/>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556</Words>
  <Application>Microsoft Macintosh PowerPoint</Application>
  <PresentationFormat>Breedbeeld</PresentationFormat>
  <Paragraphs>77</Paragraphs>
  <Slides>2</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Arial Nova Light</vt:lpstr>
      <vt:lpstr>Calibri</vt:lpstr>
      <vt:lpstr>Calibri Light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dc:creator>Debby Teunis</dc:creator>
  <cp:lastModifiedBy>Debby Teunis</cp:lastModifiedBy>
  <cp:revision>50</cp:revision>
  <cp:lastPrinted>2020-11-12T09:47:40Z</cp:lastPrinted>
  <dcterms:modified xsi:type="dcterms:W3CDTF">2021-02-19T10:34:35Z</dcterms:modified>
</cp:coreProperties>
</file>