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85" r:id="rId5"/>
    <p:sldId id="282" r:id="rId6"/>
    <p:sldId id="286" r:id="rId7"/>
    <p:sldId id="275" r:id="rId8"/>
    <p:sldId id="259" r:id="rId9"/>
    <p:sldId id="288" r:id="rId10"/>
    <p:sldId id="289" r:id="rId11"/>
    <p:sldId id="278" r:id="rId12"/>
    <p:sldId id="281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007" autoAdjust="0"/>
  </p:normalViewPr>
  <p:slideViewPr>
    <p:cSldViewPr snapToGrid="0">
      <p:cViewPr varScale="1">
        <p:scale>
          <a:sx n="52" d="100"/>
          <a:sy n="52" d="100"/>
        </p:scale>
        <p:origin x="143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3E894FE-A13F-4A9F-9BED-DCBC61721DBC}"/>
    <pc:docChg chg="modSld sldOrd">
      <pc:chgData name="" userId="" providerId="" clId="Web-{33E894FE-A13F-4A9F-9BED-DCBC61721DBC}" dt="2019-09-05T10:11:10.044" v="20"/>
      <pc:docMkLst>
        <pc:docMk/>
      </pc:docMkLst>
      <pc:sldChg chg="modSp">
        <pc:chgData name="" userId="" providerId="" clId="Web-{33E894FE-A13F-4A9F-9BED-DCBC61721DBC}" dt="2019-09-05T10:09:45.776" v="18" actId="20577"/>
        <pc:sldMkLst>
          <pc:docMk/>
          <pc:sldMk cId="3174011774" sldId="257"/>
        </pc:sldMkLst>
        <pc:spChg chg="mod">
          <ac:chgData name="" userId="" providerId="" clId="Web-{33E894FE-A13F-4A9F-9BED-DCBC61721DBC}" dt="2019-09-05T10:09:45.776" v="18" actId="20577"/>
          <ac:spMkLst>
            <pc:docMk/>
            <pc:sldMk cId="3174011774" sldId="257"/>
            <ac:spMk id="9" creationId="{548790E8-E5E8-DA48-94C1-E2987D7E1F9B}"/>
          </ac:spMkLst>
        </pc:spChg>
      </pc:sldChg>
      <pc:sldChg chg="ord">
        <pc:chgData name="" userId="" providerId="" clId="Web-{33E894FE-A13F-4A9F-9BED-DCBC61721DBC}" dt="2019-09-05T10:11:10.044" v="20"/>
        <pc:sldMkLst>
          <pc:docMk/>
          <pc:sldMk cId="3352277306" sldId="2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-NL" b="0" dirty="0"/>
              <a:t>Open ter voorbereiding de flipovers:</a:t>
            </a: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b="0" dirty="0"/>
              <a:t>Flipover leuke dingen doen</a:t>
            </a: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b="0" dirty="0"/>
              <a:t>Flipover wat kan ik anders doen</a:t>
            </a:r>
          </a:p>
          <a:p>
            <a:pPr marL="0" lv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nl-NL" b="0" dirty="0"/>
          </a:p>
          <a:p>
            <a:pPr marL="0" lv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l-NL" b="0" dirty="0"/>
              <a:t>Open tevens het bestand “chronische pijn betekent voor mij”. Zorg dat de citaten van de eerste bijeenkomst al ingevuld zijn.</a:t>
            </a:r>
          </a:p>
        </p:txBody>
      </p:sp>
    </p:spTree>
    <p:extLst>
      <p:ext uri="{BB962C8B-B14F-4D97-AF65-F5344CB8AC3E}">
        <p14:creationId xmlns:p14="http://schemas.microsoft.com/office/powerpoint/2010/main" val="3706056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Ansichtkaart uit te kiezen en daarop te schrijven wat jij vooral wilt meenemen van deze cursus. Wat is voor jou waardevol?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Iedereen voor laten lezen (als ze dat willen)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767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54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dirty="0"/>
              <a:t>5 minuten</a:t>
            </a:r>
          </a:p>
          <a:p>
            <a:pPr algn="l"/>
            <a:r>
              <a:rPr lang="nl-NL" dirty="0"/>
              <a:t>Programma doornemen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Reacties van de partners n.a.v. partnerbijeenkomst </a:t>
            </a:r>
          </a:p>
          <a:p>
            <a:pPr algn="l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5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25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261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Terugblik: hoe vorige bijeenkomst ervaren?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Dagboek: wil iemand zijn ervaring delen? Hebben jullie er wat aan gehad?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Probleemaanpak: iedereen heeft tips van de ander gekregen. Deze hebben jullie uitgeprobeerd. Wie wil hier iets over zeggen?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Oefening leuke dingen doen: op flipover zetten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168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Positief denken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Leven in het hier en nu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Mindfulness – meditatie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Iemand voorbeelden van wat je anders bent gaan doen?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Gebruik de flipover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52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dirty="0"/>
              <a:t>Aandacht voor het lichaam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047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0" dirty="0"/>
              <a:t>15 minuten pauze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439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In totaal 35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minuten: Schrijf voor jezelf op: Chronische pijn betekent voor mij ….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Noteer dit op de flipover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026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Vragen wat een ieder er van vond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Evaluatieformulier in laten vullen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998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30773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" name="Shape 11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" name="Shape 12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" name="Shape 13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" name="Shape 14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" name="Shape 15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" name="Shape 16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" name="Shape 17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8" name="Shape 18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" name="Shape 19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" name="Shape 20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1" name="Shape 21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22" name="Shape 2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" name="Shape 2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4" name="Shape 24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25" name="Shape 2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3676333" y="1281800"/>
            <a:ext cx="4839200" cy="429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" name="Shape 35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" name="Shape 36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9041332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" name="Shape 39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0" name="Shape 40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1" name="Shape 41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2" name="Shape 42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3" name="Shape 43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4" name="Shape 44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5" name="Shape 45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6" name="Shape 46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7" name="Shape 47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8" name="Shape 48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9" name="Shape 49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50" name="Shape 50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51" name="Shape 5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2" name="Shape 5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53" name="Shape 53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54" name="Shape 5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62" name="Shape 62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3" name="Shape 63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4" name="Shape 64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3848133" y="2517533"/>
            <a:ext cx="4495600" cy="154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ubTitle" idx="1"/>
          </p:nvPr>
        </p:nvSpPr>
        <p:spPr>
          <a:xfrm>
            <a:off x="3848133" y="3888336"/>
            <a:ext cx="4495600" cy="104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B600"/>
              </a:buClr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83886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9" name="Shape 69"/>
          <p:cNvSpPr/>
          <p:nvPr/>
        </p:nvSpPr>
        <p:spPr>
          <a:xfrm>
            <a:off x="5082400" y="-259733"/>
            <a:ext cx="2027200" cy="202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0" name="Shape 70"/>
          <p:cNvSpPr/>
          <p:nvPr/>
        </p:nvSpPr>
        <p:spPr>
          <a:xfrm>
            <a:off x="6642867" y="979700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1" name="Shape 71"/>
          <p:cNvSpPr/>
          <p:nvPr/>
        </p:nvSpPr>
        <p:spPr>
          <a:xfrm>
            <a:off x="4626599" y="1081297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2" name="Shape 72"/>
          <p:cNvSpPr/>
          <p:nvPr/>
        </p:nvSpPr>
        <p:spPr>
          <a:xfrm>
            <a:off x="4146500" y="205891"/>
            <a:ext cx="678400" cy="678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3" name="Shape 73"/>
          <p:cNvSpPr/>
          <p:nvPr/>
        </p:nvSpPr>
        <p:spPr>
          <a:xfrm>
            <a:off x="7194037" y="-11425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4" name="Shape 74"/>
          <p:cNvSpPr/>
          <p:nvPr/>
        </p:nvSpPr>
        <p:spPr>
          <a:xfrm>
            <a:off x="-187200" y="5045605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5" name="Shape 75"/>
          <p:cNvSpPr/>
          <p:nvPr/>
        </p:nvSpPr>
        <p:spPr>
          <a:xfrm>
            <a:off x="10772401" y="58883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6" name="Shape 76"/>
          <p:cNvSpPr/>
          <p:nvPr/>
        </p:nvSpPr>
        <p:spPr>
          <a:xfrm>
            <a:off x="542867" y="6268599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7" name="Shape 77"/>
          <p:cNvSpPr/>
          <p:nvPr/>
        </p:nvSpPr>
        <p:spPr>
          <a:xfrm>
            <a:off x="11862101" y="5497761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8" name="Shape 78"/>
          <p:cNvSpPr/>
          <p:nvPr/>
        </p:nvSpPr>
        <p:spPr>
          <a:xfrm>
            <a:off x="10400729" y="62044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9" name="Shape 79"/>
          <p:cNvSpPr/>
          <p:nvPr/>
        </p:nvSpPr>
        <p:spPr>
          <a:xfrm>
            <a:off x="11295996" y="560430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0" name="Shape 80"/>
          <p:cNvSpPr/>
          <p:nvPr/>
        </p:nvSpPr>
        <p:spPr>
          <a:xfrm>
            <a:off x="704879" y="467903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1" name="Shape 81"/>
          <p:cNvSpPr/>
          <p:nvPr/>
        </p:nvSpPr>
        <p:spPr>
          <a:xfrm>
            <a:off x="11103717" y="62196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82" name="Shape 82"/>
          <p:cNvGrpSpPr/>
          <p:nvPr/>
        </p:nvGrpSpPr>
        <p:grpSpPr>
          <a:xfrm>
            <a:off x="205367" y="5458265"/>
            <a:ext cx="678468" cy="638281"/>
            <a:chOff x="5972700" y="2330200"/>
            <a:chExt cx="411625" cy="387275"/>
          </a:xfrm>
        </p:grpSpPr>
        <p:sp>
          <p:nvSpPr>
            <p:cNvPr id="83" name="Shape 8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4" name="Shape 8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85" name="Shape 85"/>
          <p:cNvGrpSpPr/>
          <p:nvPr/>
        </p:nvGrpSpPr>
        <p:grpSpPr>
          <a:xfrm>
            <a:off x="6963951" y="1186297"/>
            <a:ext cx="390564" cy="619047"/>
            <a:chOff x="6718575" y="2318625"/>
            <a:chExt cx="256950" cy="407375"/>
          </a:xfrm>
        </p:grpSpPr>
        <p:sp>
          <p:nvSpPr>
            <p:cNvPr id="86" name="Shape 8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7" name="Shape 8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8" name="Shape 8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9" name="Shape 8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0" name="Shape 9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1" name="Shape 9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2" name="Shape 9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3" name="Shape 9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656367" y="2272800"/>
            <a:ext cx="8879600" cy="109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8pPr>
            <a:lvl9pPr lvl="8" algn="ctr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9pPr>
          </a:lstStyle>
          <a:p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4791200" y="11907"/>
            <a:ext cx="2609600" cy="871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2800" b="1">
                <a:solidFill>
                  <a:srgbClr val="FFFFFF"/>
                </a:solidFill>
              </a:rPr>
              <a:t>“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41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9" name="Shape 99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0" name="Shape 100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1" name="Shape 101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2" name="Shape 102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3" name="Shape 103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4" name="Shape 104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5" name="Shape 105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6" name="Shape 106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7" name="Shape 107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8" name="Shape 108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9" name="Shape 109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0" name="Shape 110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1" name="Shape 111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12" name="Shape 112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113" name="Shape 1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4" name="Shape 1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116" name="Shape 11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7" name="Shape 11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8" name="Shape 11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9" name="Shape 11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0" name="Shape 12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1" name="Shape 12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2" name="Shape 12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3" name="Shape 12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801610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2" name="Shape 192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3" name="Shape 193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4" name="Shape 194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5" name="Shape 195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6" name="Shape 196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7" name="Shape 197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8" name="Shape 198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9" name="Shape 199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0" name="Shape 200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1" name="Shape 201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2" name="Shape 202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3" name="Shape 203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4" name="Shape 204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05" name="Shape 205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06" name="Shape 20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08" name="Shape 208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209" name="Shape 20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1" name="Shape 211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2" name="Shape 2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3" name="Shape 21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4" name="Shape 2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5" name="Shape 21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6" name="Shape 21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1472350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7474680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7" name="Shape 247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8" name="Shape 248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9" name="Shape 249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0" name="Shape 250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1" name="Shape 251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2" name="Shape 252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3" name="Shape 253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4" name="Shape 254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5" name="Shape 255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6" name="Shape 256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7" name="Shape 257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8" name="Shape 258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9" name="Shape 259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60" name="Shape 260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61" name="Shape 26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2" name="Shape 26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63" name="Shape 263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264" name="Shape 26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6" name="Shape 26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7" name="Shape 26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8" name="Shape 26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9" name="Shape 26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0" name="Shape 27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1" name="Shape 27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338735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7273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3" name="Shape 30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4" name="Shape 304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5" name="Shape 305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6" name="Shape 306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7" name="Shape 307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8" name="Shape 308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9" name="Shape 309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0" name="Shape 310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1" name="Shape 311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2" name="Shape 312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3" name="Shape 313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4" name="Shape 314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5" name="Shape 315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16" name="Shape 316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17" name="Shape 31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18" name="Shape 318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19" name="Shape 319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20" name="Shape 32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1" name="Shape 321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2" name="Shape 32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3" name="Shape 32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4" name="Shape 32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5" name="Shape 32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6" name="Shape 32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7" name="Shape 32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1299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Yellow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1" name="Shape 331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2" name="Shape 332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3" name="Shape 333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4" name="Shape 334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5" name="Shape 335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6" name="Shape 336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7" name="Shape 337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8" name="Shape 338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9" name="Shape 339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0" name="Shape 340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1" name="Shape 341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2" name="Shape 342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3" name="Shape 343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44" name="Shape 344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45" name="Shape 34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6" name="Shape 34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47" name="Shape 347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48" name="Shape 348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9" name="Shape 34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0" name="Shape 35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1" name="Shape 351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2" name="Shape 35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3" name="Shape 35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4" name="Shape 35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5" name="Shape 35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56" name="Shape 35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4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Magenta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9" name="Shape 359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0" name="Shape 360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1" name="Shape 361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2" name="Shape 362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3" name="Shape 363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4" name="Shape 364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5" name="Shape 365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6" name="Shape 366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7" name="Shape 367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8" name="Shape 368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9" name="Shape 369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70" name="Shape 370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71" name="Shape 371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72" name="Shape 37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3" name="Shape 37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74" name="Shape 374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75" name="Shape 37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6" name="Shape 37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7" name="Shape 37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8" name="Shape 37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9" name="Shape 37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0" name="Shape 38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1" name="Shape 38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2" name="Shape 38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83" name="Shape 38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84" name="Shape 384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9399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○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600" smtClean="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rPr>
              <a:pPr algn="r"/>
              <a:t>‹nr.›</a:t>
            </a:fld>
            <a:endParaRPr lang="en" sz="1600">
              <a:solidFill>
                <a:srgbClr val="A6BCC9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482726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A-1.2-Dagboek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g"/><Relationship Id="rId5" Type="http://schemas.openxmlformats.org/officeDocument/2006/relationships/hyperlink" Target="../Bijeenkomst%206/HA-6.4-Oefeningen-voor-thuis.pdf" TargetMode="Externa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ctrTitle"/>
          </p:nvPr>
        </p:nvSpPr>
        <p:spPr>
          <a:xfrm>
            <a:off x="3676400" y="2521667"/>
            <a:ext cx="4839200" cy="1039643"/>
          </a:xfrm>
          <a:prstGeom prst="rect">
            <a:avLst/>
          </a:prstGeom>
        </p:spPr>
        <p:txBody>
          <a:bodyPr wrap="square" lIns="121900" tIns="121900" rIns="121900" bIns="121900" anchor="ctr" anchorCtr="0">
            <a:noAutofit/>
          </a:bodyPr>
          <a:lstStyle/>
          <a:p>
            <a:r>
              <a:rPr lang="nl-NL" sz="8800" dirty="0">
                <a:latin typeface="Bebas Neue" panose="020B0606020202050201" pitchFamily="34" charset="0"/>
              </a:rPr>
              <a:t>Welkom!</a:t>
            </a:r>
            <a:endParaRPr lang="en" sz="8800" dirty="0">
              <a:latin typeface="Bebas Neue" panose="020B0606020202050201" pitchFamily="34" charset="0"/>
            </a:endParaRPr>
          </a:p>
        </p:txBody>
      </p:sp>
      <p:sp>
        <p:nvSpPr>
          <p:cNvPr id="3" name="Shape 389">
            <a:extLst>
              <a:ext uri="{FF2B5EF4-FFF2-40B4-BE49-F238E27FC236}">
                <a16:creationId xmlns:a16="http://schemas.microsoft.com/office/drawing/2014/main" id="{626B33C1-9285-42B0-B408-EA447707BBFD}"/>
              </a:ext>
            </a:extLst>
          </p:cNvPr>
          <p:cNvSpPr txBox="1">
            <a:spLocks/>
          </p:cNvSpPr>
          <p:nvPr/>
        </p:nvSpPr>
        <p:spPr>
          <a:xfrm>
            <a:off x="3468373" y="3126549"/>
            <a:ext cx="5047228" cy="1173731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 Light"/>
              <a:buNone/>
              <a:defRPr sz="3600" b="0" i="0" u="none" strike="noStrike" cap="none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pPr defTabSz="1219170"/>
            <a:r>
              <a:rPr lang="nl-NL" sz="3733" kern="0" dirty="0">
                <a:latin typeface="Arial Nova Light" panose="020B0304020202020204" pitchFamily="34" charset="0"/>
              </a:rPr>
              <a:t> Cursus ‘Sterk met Pijn’</a:t>
            </a:r>
            <a:endParaRPr lang="en" sz="3733" kern="0" dirty="0">
              <a:latin typeface="Arial Nova Light" panose="020B03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10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Wat neem je mee?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1281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11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Bedankt voor jullie aandacht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822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2</a:t>
            </a:fld>
            <a:endParaRPr lang="en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452A53-FE05-A94A-89FA-3F75011E0462}"/>
              </a:ext>
            </a:extLst>
          </p:cNvPr>
          <p:cNvSpPr txBox="1"/>
          <p:nvPr/>
        </p:nvSpPr>
        <p:spPr>
          <a:xfrm>
            <a:off x="1601621" y="756459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601621" y="1934482"/>
            <a:ext cx="10515600" cy="416705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92500" lnSpcReduction="20000"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Welkom 			</a:t>
            </a:r>
            <a:endParaRPr lang="nl-NL"/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Bespreken oefening voor thuis 	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Wat kun je zelf doen?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Aandacht voor het lichaam 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Pauze 					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/>
                <a:cs typeface="Arial"/>
              </a:rPr>
              <a:t>Terugkijken op de cursus					</a:t>
            </a:r>
            <a:endParaRPr lang="nl-NL" sz="1850" dirty="0">
              <a:latin typeface="Arial Nova Light"/>
              <a:cs typeface="Arial"/>
            </a:endParaRP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/>
                <a:cs typeface="Arial"/>
              </a:rPr>
              <a:t>Evaluatieformulier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Wat neem je mee van deze cursus?		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Afsluiting</a:t>
            </a:r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/>
              <a:t>						</a:t>
            </a:r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7401177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3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Bespreken oefening thuis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7185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4</a:t>
            </a:fld>
            <a:endParaRPr lang="en"/>
          </a:p>
        </p:txBody>
      </p:sp>
      <p:pic>
        <p:nvPicPr>
          <p:cNvPr id="5" name="Afbeelding 4">
            <a:hlinkClick r:id="rId3" action="ppaction://hlinkfile"/>
            <a:extLst>
              <a:ext uri="{FF2B5EF4-FFF2-40B4-BE49-F238E27FC236}">
                <a16:creationId xmlns:a16="http://schemas.microsoft.com/office/drawing/2014/main" id="{02A92FD8-F894-482D-9D56-0EBDF61D76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595" y="1954616"/>
            <a:ext cx="4429125" cy="2466975"/>
          </a:xfrm>
          <a:prstGeom prst="rect">
            <a:avLst/>
          </a:prstGeom>
        </p:spPr>
      </p:pic>
      <p:pic>
        <p:nvPicPr>
          <p:cNvPr id="4" name="Afbeelding 3">
            <a:hlinkClick r:id="rId5" action="ppaction://hlinkfile"/>
            <a:extLst>
              <a:ext uri="{FF2B5EF4-FFF2-40B4-BE49-F238E27FC236}">
                <a16:creationId xmlns:a16="http://schemas.microsoft.com/office/drawing/2014/main" id="{1FD44BF1-F7D6-4672-A92E-CEFFCE120B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089" y="1954616"/>
            <a:ext cx="3253499" cy="39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320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5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En nu verder, wat kan ik zelf doen?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709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6</a:t>
            </a:fld>
            <a:endParaRPr lang="en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B13267A-54B5-4DDF-8414-910CF1AB1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704" y="1062549"/>
            <a:ext cx="6450677" cy="484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7075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7</a:t>
            </a:fld>
            <a:endParaRPr lang="en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B5B9924-D295-4B36-8875-5773484E1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1" y="2118750"/>
            <a:ext cx="10858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1301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8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Terugkijken op de cursus 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446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9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Evaluatie 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773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en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272</Words>
  <Application>Microsoft Office PowerPoint</Application>
  <PresentationFormat>Breedbeeld</PresentationFormat>
  <Paragraphs>77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Kantoorthema</vt:lpstr>
      <vt:lpstr>Kent template</vt:lpstr>
      <vt:lpstr>Welkom!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Debby Teunis</dc:creator>
  <cp:lastModifiedBy>Debby Teunis</cp:lastModifiedBy>
  <cp:revision>71</cp:revision>
  <cp:lastPrinted>2018-11-29T07:20:06Z</cp:lastPrinted>
  <dcterms:modified xsi:type="dcterms:W3CDTF">2019-09-05T10:11:29Z</dcterms:modified>
</cp:coreProperties>
</file>