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8" r:id="rId2"/>
    <p:sldId id="299" r:id="rId3"/>
    <p:sldId id="300" r:id="rId4"/>
    <p:sldId id="272" r:id="rId5"/>
    <p:sldId id="302" r:id="rId6"/>
    <p:sldId id="304" r:id="rId7"/>
    <p:sldId id="305" r:id="rId8"/>
    <p:sldId id="269" r:id="rId9"/>
    <p:sldId id="256" r:id="rId10"/>
    <p:sldId id="271"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92" autoAdjust="0"/>
    <p:restoredTop sz="96327" autoAdjust="0"/>
  </p:normalViewPr>
  <p:slideViewPr>
    <p:cSldViewPr snapToGrid="0">
      <p:cViewPr varScale="1">
        <p:scale>
          <a:sx n="128" d="100"/>
          <a:sy n="128" d="100"/>
        </p:scale>
        <p:origin x="62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7763FD-5897-430E-AFAE-02B669FFC05C}" type="datetimeFigureOut">
              <a:rPr lang="nl-NL" smtClean="0"/>
              <a:t>04-09-2021</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8D507E-D9DD-4C66-8873-07073B06179F}" type="slidenum">
              <a:rPr lang="nl-NL" smtClean="0"/>
              <a:t>‹nr.›</a:t>
            </a:fld>
            <a:endParaRPr lang="nl-NL" dirty="0"/>
          </a:p>
        </p:txBody>
      </p:sp>
    </p:spTree>
    <p:extLst>
      <p:ext uri="{BB962C8B-B14F-4D97-AF65-F5344CB8AC3E}">
        <p14:creationId xmlns:p14="http://schemas.microsoft.com/office/powerpoint/2010/main" val="3385050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a:t>Vraag hulp aan de deelnemers en feedback. Interactieve presentatie.</a:t>
            </a:r>
          </a:p>
          <a:p>
            <a:r>
              <a:rPr lang="nl-NL" dirty="0"/>
              <a:t>Het onderwerp bewegen komt in de cursus ook aan bod, nu een klein begin over bewegen en omdat deze cursus online gegeven wordt, gaat het ook over houding achter de computer.</a:t>
            </a:r>
          </a:p>
          <a:p>
            <a:r>
              <a:rPr lang="nl-NL" dirty="0"/>
              <a:t>Vragen stellen mag tussendoor of aan het eind.</a:t>
            </a:r>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48B055-27F6-354D-9B5E-20EE0ECBE3A9}"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l-NL"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6119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a:t>Vraag de deelnemers of ze nog andere redenen hebben om te bewegen.</a:t>
            </a:r>
          </a:p>
          <a:p>
            <a:r>
              <a:rPr lang="nl-NL" dirty="0"/>
              <a:t>Pijnvermindering: na oefenen soms lichte toename van pijn, dit moet i.p. met 2 dagen weer weg zijn.</a:t>
            </a:r>
          </a:p>
          <a:p>
            <a:r>
              <a:rPr lang="nl-NL" dirty="0"/>
              <a:t>Endorfinen: lichaamseigen stoffen die een gevoel van welbevinden en pijnstilling geven. Ze zijn bijvoorbeeld actief bij de bevalling.</a:t>
            </a:r>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48B055-27F6-354D-9B5E-20EE0ECBE3A9}"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6473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a:t>Als je iets leuk vindt dan houd je het langer vol.</a:t>
            </a:r>
          </a:p>
          <a:p>
            <a:r>
              <a:rPr lang="nl-NL" dirty="0"/>
              <a:t>Dosering: genoeg</a:t>
            </a:r>
            <a:r>
              <a:rPr lang="nl-NL" baseline="0" dirty="0"/>
              <a:t> belasten om een gewenste prikkel te geven, geen overbelasting.</a:t>
            </a:r>
          </a:p>
          <a:p>
            <a:r>
              <a:rPr lang="nl-NL" baseline="0" dirty="0"/>
              <a:t>Oefeningen met hogere belasting: b.v. Krachttraining. Tijd voor </a:t>
            </a:r>
            <a:r>
              <a:rPr lang="nl-NL" u="sng" baseline="0" dirty="0"/>
              <a:t>herstel</a:t>
            </a:r>
            <a:r>
              <a:rPr lang="nl-NL" baseline="0" dirty="0"/>
              <a:t> nodig.</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48B055-27F6-354D-9B5E-20EE0ECBE3A9}"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69898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a:t>Voorbeeld van een bewegingsactiviteit.</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48B055-27F6-354D-9B5E-20EE0ECBE3A9}"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426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a:t>Door wie worden de deelnemers gestimuleerd?</a:t>
            </a:r>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48B055-27F6-354D-9B5E-20EE0ECBE3A9}" type="slidenum">
              <a:rPr kumimoji="0" lang="nl-NL"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nl-NL"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12581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Dit is het ideale plaatje. Eigenlijk zit niemand perfect achter de computer of laptop. </a:t>
            </a:r>
          </a:p>
          <a:p>
            <a:r>
              <a:rPr lang="nl-NL" dirty="0"/>
              <a:t>Eventueel computerbril gebruiken als je ogen snel vermoeid zijn.</a:t>
            </a:r>
          </a:p>
        </p:txBody>
      </p:sp>
    </p:spTree>
    <p:extLst>
      <p:ext uri="{BB962C8B-B14F-4D97-AF65-F5344CB8AC3E}">
        <p14:creationId xmlns:p14="http://schemas.microsoft.com/office/powerpoint/2010/main" val="1069070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381000" y="685800"/>
            <a:ext cx="6096000" cy="3429000"/>
          </a:xfrm>
        </p:spPr>
      </p:sp>
      <p:sp>
        <p:nvSpPr>
          <p:cNvPr id="3" name="Tijdelijke aanduiding voor notities 2"/>
          <p:cNvSpPr>
            <a:spLocks noGrp="1"/>
          </p:cNvSpPr>
          <p:nvPr>
            <p:ph type="body" idx="1"/>
          </p:nvPr>
        </p:nvSpPr>
        <p:spPr/>
        <p:txBody>
          <a:bodyPr/>
          <a:lstStyle/>
          <a:p>
            <a:r>
              <a:rPr lang="nl-NL" dirty="0"/>
              <a:t> Toesturen per mail: </a:t>
            </a:r>
          </a:p>
          <a:p>
            <a:pPr marL="171450" indent="-171450">
              <a:buFontTx/>
              <a:buChar char="-"/>
            </a:pPr>
            <a:r>
              <a:rPr lang="nl-NL" dirty="0" err="1"/>
              <a:t>Infografic</a:t>
            </a:r>
            <a:r>
              <a:rPr lang="nl-NL" dirty="0"/>
              <a:t> beweegrichtlijn 2017 en 2020</a:t>
            </a:r>
          </a:p>
          <a:p>
            <a:pPr marL="171450" indent="-171450">
              <a:buFontTx/>
              <a:buChar char="-"/>
            </a:pPr>
            <a:r>
              <a:rPr lang="nl-NL" dirty="0"/>
              <a:t>Beweegtips voor thuis</a:t>
            </a:r>
          </a:p>
          <a:p>
            <a:pPr marL="171450" indent="-171450">
              <a:buFontTx/>
              <a:buChar char="-"/>
            </a:pPr>
            <a:r>
              <a:rPr lang="nl-NL" dirty="0"/>
              <a:t>Zithouding achter het beeldscherm</a:t>
            </a:r>
          </a:p>
        </p:txBody>
      </p:sp>
    </p:spTree>
    <p:extLst>
      <p:ext uri="{BB962C8B-B14F-4D97-AF65-F5344CB8AC3E}">
        <p14:creationId xmlns:p14="http://schemas.microsoft.com/office/powerpoint/2010/main" val="2383848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Boeken laten zien.</a:t>
            </a:r>
          </a:p>
          <a:p>
            <a:r>
              <a:rPr lang="nl-NL" dirty="0"/>
              <a:t>Het boek van Irene van </a:t>
            </a:r>
            <a:r>
              <a:rPr lang="nl-NL" dirty="0" err="1"/>
              <a:t>Staveren</a:t>
            </a:r>
            <a:r>
              <a:rPr lang="nl-NL" dirty="0"/>
              <a:t> heb ik (nog) niet gelezen. Zij is professor in de economie en heeft chronische migraine. Zij werd in het najaar 2020 geïnterviewd bij een webinar van hoofdpijnnet.</a:t>
            </a:r>
          </a:p>
        </p:txBody>
      </p:sp>
      <p:sp>
        <p:nvSpPr>
          <p:cNvPr id="4" name="Tijdelijke aanduiding voor dianummer 3"/>
          <p:cNvSpPr>
            <a:spLocks noGrp="1"/>
          </p:cNvSpPr>
          <p:nvPr>
            <p:ph type="sldNum" sz="quarter" idx="5"/>
          </p:nvPr>
        </p:nvSpPr>
        <p:spPr/>
        <p:txBody>
          <a:bodyPr/>
          <a:lstStyle/>
          <a:p>
            <a:fld id="{618D507E-D9DD-4C66-8873-07073B06179F}" type="slidenum">
              <a:rPr lang="nl-NL" smtClean="0"/>
              <a:t>9</a:t>
            </a:fld>
            <a:endParaRPr lang="nl-NL" dirty="0"/>
          </a:p>
        </p:txBody>
      </p:sp>
    </p:spTree>
    <p:extLst>
      <p:ext uri="{BB962C8B-B14F-4D97-AF65-F5344CB8AC3E}">
        <p14:creationId xmlns:p14="http://schemas.microsoft.com/office/powerpoint/2010/main" val="825716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218B23-F082-4A9E-938E-BBB79577AB0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7469A14E-D218-43CB-A6B6-EBA18F6606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15D1EE2-9C03-433C-AD7C-D6B8514C1BA3}"/>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5" name="Tijdelijke aanduiding voor voettekst 4">
            <a:extLst>
              <a:ext uri="{FF2B5EF4-FFF2-40B4-BE49-F238E27FC236}">
                <a16:creationId xmlns:a16="http://schemas.microsoft.com/office/drawing/2014/main" id="{BAA2BA84-D14E-4105-B1EF-16D11F97020B}"/>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003C0E0A-DBCF-4D7E-BD24-73873124275F}"/>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2807956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F5F707-8E1D-4184-8292-33CD467BA7E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7DC8C97-3983-4602-A8BE-78E20A951F9D}"/>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1209979-4535-4C04-AADC-AD84A2FCBC2C}"/>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5" name="Tijdelijke aanduiding voor voettekst 4">
            <a:extLst>
              <a:ext uri="{FF2B5EF4-FFF2-40B4-BE49-F238E27FC236}">
                <a16:creationId xmlns:a16="http://schemas.microsoft.com/office/drawing/2014/main" id="{0635ECBC-4E54-40C6-98BA-EB154EE61C4C}"/>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2ED0F20B-5FF5-45DD-8490-F36F16C5C4DE}"/>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372585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7FFF543B-BC30-428F-9097-378040F4880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63E6B7DC-4CA5-462F-8A82-9B66B620CA8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15A32C7-3428-4ECF-B46E-BBABF4607483}"/>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5" name="Tijdelijke aanduiding voor voettekst 4">
            <a:extLst>
              <a:ext uri="{FF2B5EF4-FFF2-40B4-BE49-F238E27FC236}">
                <a16:creationId xmlns:a16="http://schemas.microsoft.com/office/drawing/2014/main" id="{9F217F9F-D702-4973-9B3D-17A4A69EC59E}"/>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E917C0A9-6CA1-4762-B413-9CDBD5464D98}"/>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88549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EE821D-6BA8-4EAA-8937-F0AA27F466B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E7D0ED7-C89F-4D72-8717-2FDB3C311FA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8EFBEA3-4506-47D9-8521-685268B92E71}"/>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5" name="Tijdelijke aanduiding voor voettekst 4">
            <a:extLst>
              <a:ext uri="{FF2B5EF4-FFF2-40B4-BE49-F238E27FC236}">
                <a16:creationId xmlns:a16="http://schemas.microsoft.com/office/drawing/2014/main" id="{B3D94449-C9C2-4FD2-8179-F4B39B320C15}"/>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07118E92-97A4-4602-955D-3EE052D20505}"/>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333810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21ED45-016D-4E50-B6E6-E60CB7BAE93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8BC1F13-CAF8-4F9A-B580-73D0F997FD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6DE5751B-C2CB-4222-BAA9-7C9B799C5CCB}"/>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5" name="Tijdelijke aanduiding voor voettekst 4">
            <a:extLst>
              <a:ext uri="{FF2B5EF4-FFF2-40B4-BE49-F238E27FC236}">
                <a16:creationId xmlns:a16="http://schemas.microsoft.com/office/drawing/2014/main" id="{D84D9CD5-2456-4C52-A8AE-D20D0427AE57}"/>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50D7FF00-ED6F-44B6-94D9-11BAA8B5321E}"/>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1980784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EB4E81-2BA8-420D-904B-E51811C5F10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087300B3-238E-41E8-8D96-7E56A1AAFC3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410E277-0597-40FC-9002-77BB1B0DDB75}"/>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B1188E2A-1D01-458F-AB6A-CDC53360E76D}"/>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6" name="Tijdelijke aanduiding voor voettekst 5">
            <a:extLst>
              <a:ext uri="{FF2B5EF4-FFF2-40B4-BE49-F238E27FC236}">
                <a16:creationId xmlns:a16="http://schemas.microsoft.com/office/drawing/2014/main" id="{D3FEF567-9D25-49B4-91E0-33A38730D226}"/>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1B46E49B-E46D-4B79-825D-C5E24365C93A}"/>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387750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91A922-9584-4A73-9A8C-E434F5A2927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0A87F61-6BE7-48BC-8B7E-9FBB3A3423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EADC8D3-18AB-4A60-AF9C-FD356383503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722D5F7F-9CD2-474A-868D-DEE92BE60C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33CE7667-4A83-453B-A737-7B9EAFDC4BE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636AAF2A-3DCA-48BC-BB79-F30893E1CE3F}"/>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8" name="Tijdelijke aanduiding voor voettekst 7">
            <a:extLst>
              <a:ext uri="{FF2B5EF4-FFF2-40B4-BE49-F238E27FC236}">
                <a16:creationId xmlns:a16="http://schemas.microsoft.com/office/drawing/2014/main" id="{21514F75-0519-4381-9D15-AC765D1893A4}"/>
              </a:ext>
            </a:extLst>
          </p:cNvPr>
          <p:cNvSpPr>
            <a:spLocks noGrp="1"/>
          </p:cNvSpPr>
          <p:nvPr>
            <p:ph type="ftr" sz="quarter" idx="11"/>
          </p:nvPr>
        </p:nvSpPr>
        <p:spPr/>
        <p:txBody>
          <a:bodyPr/>
          <a:lstStyle/>
          <a:p>
            <a:endParaRPr lang="nl-NL" dirty="0"/>
          </a:p>
        </p:txBody>
      </p:sp>
      <p:sp>
        <p:nvSpPr>
          <p:cNvPr id="9" name="Tijdelijke aanduiding voor dianummer 8">
            <a:extLst>
              <a:ext uri="{FF2B5EF4-FFF2-40B4-BE49-F238E27FC236}">
                <a16:creationId xmlns:a16="http://schemas.microsoft.com/office/drawing/2014/main" id="{DB9C33A1-2D50-4292-A653-C548BEEB3947}"/>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1465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1F3FE5-BCAE-447F-8369-E7E7F0C59ECF}"/>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964F342-3BF1-4D70-AE36-D0D0C292A641}"/>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4" name="Tijdelijke aanduiding voor voettekst 3">
            <a:extLst>
              <a:ext uri="{FF2B5EF4-FFF2-40B4-BE49-F238E27FC236}">
                <a16:creationId xmlns:a16="http://schemas.microsoft.com/office/drawing/2014/main" id="{5A0C9EA9-2AF1-4AE8-A6FC-BD9DDD16456D}"/>
              </a:ext>
            </a:extLst>
          </p:cNvPr>
          <p:cNvSpPr>
            <a:spLocks noGrp="1"/>
          </p:cNvSpPr>
          <p:nvPr>
            <p:ph type="ftr" sz="quarter" idx="11"/>
          </p:nvPr>
        </p:nvSpPr>
        <p:spPr/>
        <p:txBody>
          <a:bodyPr/>
          <a:lstStyle/>
          <a:p>
            <a:endParaRPr lang="nl-NL" dirty="0"/>
          </a:p>
        </p:txBody>
      </p:sp>
      <p:sp>
        <p:nvSpPr>
          <p:cNvPr id="5" name="Tijdelijke aanduiding voor dianummer 4">
            <a:extLst>
              <a:ext uri="{FF2B5EF4-FFF2-40B4-BE49-F238E27FC236}">
                <a16:creationId xmlns:a16="http://schemas.microsoft.com/office/drawing/2014/main" id="{0EB6DC7F-90DB-4C71-AEBD-EEAE6F6812E5}"/>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1009281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EE5DE06-3C2D-4BDA-BC90-FBD74E73F670}"/>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3" name="Tijdelijke aanduiding voor voettekst 2">
            <a:extLst>
              <a:ext uri="{FF2B5EF4-FFF2-40B4-BE49-F238E27FC236}">
                <a16:creationId xmlns:a16="http://schemas.microsoft.com/office/drawing/2014/main" id="{727CEC21-D622-48EA-910F-94A0C0D00AC8}"/>
              </a:ext>
            </a:extLst>
          </p:cNvPr>
          <p:cNvSpPr>
            <a:spLocks noGrp="1"/>
          </p:cNvSpPr>
          <p:nvPr>
            <p:ph type="ftr" sz="quarter" idx="11"/>
          </p:nvPr>
        </p:nvSpPr>
        <p:spPr/>
        <p:txBody>
          <a:bodyPr/>
          <a:lstStyle/>
          <a:p>
            <a:endParaRPr lang="nl-NL" dirty="0"/>
          </a:p>
        </p:txBody>
      </p:sp>
      <p:sp>
        <p:nvSpPr>
          <p:cNvPr id="4" name="Tijdelijke aanduiding voor dianummer 3">
            <a:extLst>
              <a:ext uri="{FF2B5EF4-FFF2-40B4-BE49-F238E27FC236}">
                <a16:creationId xmlns:a16="http://schemas.microsoft.com/office/drawing/2014/main" id="{0E294EF6-9738-4D00-8651-5F09315F7336}"/>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2633164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D53D77-73CA-430F-899C-942DEAC5C2A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32EBAED-1108-4740-9781-02D95179E4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87C0632-19F9-4C03-AB69-99E3BF4450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8FF26504-9232-472C-A90A-1CD3EA9DD049}"/>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6" name="Tijdelijke aanduiding voor voettekst 5">
            <a:extLst>
              <a:ext uri="{FF2B5EF4-FFF2-40B4-BE49-F238E27FC236}">
                <a16:creationId xmlns:a16="http://schemas.microsoft.com/office/drawing/2014/main" id="{4CB18B9B-FB5F-4AF1-B16A-8FD52780FF31}"/>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914E335D-0132-452C-8AE5-732FCF0EE5C8}"/>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12831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1E04BF-94ED-4974-8C2F-FA56C802E2A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9AB6E7AD-907A-463B-BDE3-D6B8F2205B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a:extLst>
              <a:ext uri="{FF2B5EF4-FFF2-40B4-BE49-F238E27FC236}">
                <a16:creationId xmlns:a16="http://schemas.microsoft.com/office/drawing/2014/main" id="{113EB9D5-415C-4F66-AB4B-3139B8C706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5AA2C6E-2831-43A5-A485-633856089FC8}"/>
              </a:ext>
            </a:extLst>
          </p:cNvPr>
          <p:cNvSpPr>
            <a:spLocks noGrp="1"/>
          </p:cNvSpPr>
          <p:nvPr>
            <p:ph type="dt" sz="half" idx="10"/>
          </p:nvPr>
        </p:nvSpPr>
        <p:spPr/>
        <p:txBody>
          <a:bodyPr/>
          <a:lstStyle/>
          <a:p>
            <a:fld id="{197BF067-316F-4802-9CE4-2CEA6A1173DC}" type="datetimeFigureOut">
              <a:rPr lang="nl-NL" smtClean="0"/>
              <a:t>04-09-2021</a:t>
            </a:fld>
            <a:endParaRPr lang="nl-NL" dirty="0"/>
          </a:p>
        </p:txBody>
      </p:sp>
      <p:sp>
        <p:nvSpPr>
          <p:cNvPr id="6" name="Tijdelijke aanduiding voor voettekst 5">
            <a:extLst>
              <a:ext uri="{FF2B5EF4-FFF2-40B4-BE49-F238E27FC236}">
                <a16:creationId xmlns:a16="http://schemas.microsoft.com/office/drawing/2014/main" id="{13E76AE0-2E1B-4033-8597-66A8B2E675B2}"/>
              </a:ext>
            </a:extLst>
          </p:cNvPr>
          <p:cNvSpPr>
            <a:spLocks noGrp="1"/>
          </p:cNvSpPr>
          <p:nvPr>
            <p:ph type="ftr" sz="quarter" idx="11"/>
          </p:nvPr>
        </p:nvSpPr>
        <p:spPr/>
        <p:txBody>
          <a:bodyPr/>
          <a:lstStyle/>
          <a:p>
            <a:endParaRPr lang="nl-NL" dirty="0"/>
          </a:p>
        </p:txBody>
      </p:sp>
      <p:sp>
        <p:nvSpPr>
          <p:cNvPr id="7" name="Tijdelijke aanduiding voor dianummer 6">
            <a:extLst>
              <a:ext uri="{FF2B5EF4-FFF2-40B4-BE49-F238E27FC236}">
                <a16:creationId xmlns:a16="http://schemas.microsoft.com/office/drawing/2014/main" id="{0BC6C70A-54C1-463A-8FCB-8BF046DD2B15}"/>
              </a:ext>
            </a:extLst>
          </p:cNvPr>
          <p:cNvSpPr>
            <a:spLocks noGrp="1"/>
          </p:cNvSpPr>
          <p:nvPr>
            <p:ph type="sldNum" sz="quarter" idx="12"/>
          </p:nvPr>
        </p:nvSpPr>
        <p:spPr/>
        <p:txBody>
          <a:bodyPr/>
          <a:lstStyle/>
          <a:p>
            <a:fld id="{9F60EF62-6481-4BC2-B996-6C18D2FE4D43}" type="slidenum">
              <a:rPr lang="nl-NL" smtClean="0"/>
              <a:t>‹nr.›</a:t>
            </a:fld>
            <a:endParaRPr lang="nl-NL" dirty="0"/>
          </a:p>
        </p:txBody>
      </p:sp>
    </p:spTree>
    <p:extLst>
      <p:ext uri="{BB962C8B-B14F-4D97-AF65-F5344CB8AC3E}">
        <p14:creationId xmlns:p14="http://schemas.microsoft.com/office/powerpoint/2010/main" val="3631671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274767E-E972-4FD7-821B-0ABFFDA6B4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6FE6F36A-B242-43EE-BBF7-7F70AE9694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DE9FD68-9ACB-46A5-91D0-F57BEF93FC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7BF067-316F-4802-9CE4-2CEA6A1173DC}" type="datetimeFigureOut">
              <a:rPr lang="nl-NL" smtClean="0"/>
              <a:t>04-09-2021</a:t>
            </a:fld>
            <a:endParaRPr lang="nl-NL" dirty="0"/>
          </a:p>
        </p:txBody>
      </p:sp>
      <p:sp>
        <p:nvSpPr>
          <p:cNvPr id="5" name="Tijdelijke aanduiding voor voettekst 4">
            <a:extLst>
              <a:ext uri="{FF2B5EF4-FFF2-40B4-BE49-F238E27FC236}">
                <a16:creationId xmlns:a16="http://schemas.microsoft.com/office/drawing/2014/main" id="{8F6E657B-39D5-4097-B7CE-CCCBB76B05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a:extLst>
              <a:ext uri="{FF2B5EF4-FFF2-40B4-BE49-F238E27FC236}">
                <a16:creationId xmlns:a16="http://schemas.microsoft.com/office/drawing/2014/main" id="{C03B2239-C289-4579-B815-D3AB13489C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0EF62-6481-4BC2-B996-6C18D2FE4D43}" type="slidenum">
              <a:rPr lang="nl-NL" smtClean="0"/>
              <a:t>‹nr.›</a:t>
            </a:fld>
            <a:endParaRPr lang="nl-NL" dirty="0"/>
          </a:p>
        </p:txBody>
      </p:sp>
    </p:spTree>
    <p:extLst>
      <p:ext uri="{BB962C8B-B14F-4D97-AF65-F5344CB8AC3E}">
        <p14:creationId xmlns:p14="http://schemas.microsoft.com/office/powerpoint/2010/main" val="697763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2073275" y="107576"/>
            <a:ext cx="8042276" cy="1679659"/>
          </a:xfrm>
        </p:spPr>
        <p:txBody>
          <a:bodyPr/>
          <a:lstStyle/>
          <a:p>
            <a:r>
              <a:rPr lang="nl-NL" sz="4800" dirty="0"/>
              <a:t>Bewegen bij chronische pijn</a:t>
            </a:r>
          </a:p>
        </p:txBody>
      </p:sp>
      <p:sp>
        <p:nvSpPr>
          <p:cNvPr id="3" name="Subtitel 2"/>
          <p:cNvSpPr>
            <a:spLocks noGrp="1"/>
          </p:cNvSpPr>
          <p:nvPr>
            <p:ph sz="half" idx="1"/>
          </p:nvPr>
        </p:nvSpPr>
        <p:spPr>
          <a:xfrm>
            <a:off x="2073275" y="1787234"/>
            <a:ext cx="3840480" cy="4156367"/>
          </a:xfrm>
        </p:spPr>
        <p:txBody>
          <a:bodyPr>
            <a:normAutofit/>
          </a:bodyPr>
          <a:lstStyle/>
          <a:p>
            <a:pPr marL="0" indent="0">
              <a:buNone/>
            </a:pPr>
            <a:r>
              <a:rPr lang="nl-NL" dirty="0"/>
              <a:t>Zaterdag 4 en donderdag 9 september 2021</a:t>
            </a:r>
          </a:p>
          <a:p>
            <a:pPr marL="0" indent="0">
              <a:buNone/>
            </a:pPr>
            <a:r>
              <a:rPr lang="nl-NL" sz="2400" dirty="0"/>
              <a:t>Online introductie</a:t>
            </a:r>
          </a:p>
          <a:p>
            <a:pPr marL="0" indent="0">
              <a:buNone/>
            </a:pPr>
            <a:r>
              <a:rPr lang="nl-NL" b="1" dirty="0"/>
              <a:t>Trudeke Alberts</a:t>
            </a:r>
            <a:r>
              <a:rPr lang="nl-NL" sz="2400" b="1" dirty="0"/>
              <a:t>:</a:t>
            </a:r>
            <a:r>
              <a:rPr lang="nl-NL" dirty="0"/>
              <a:t> </a:t>
            </a:r>
          </a:p>
          <a:p>
            <a:pPr marL="0" indent="0">
              <a:buNone/>
            </a:pPr>
            <a:r>
              <a:rPr lang="nl-NL" dirty="0"/>
              <a:t>Begeleider SMP</a:t>
            </a:r>
          </a:p>
          <a:p>
            <a:pPr marL="0" indent="0">
              <a:buNone/>
            </a:pPr>
            <a:r>
              <a:rPr lang="nl-NL" dirty="0"/>
              <a:t>Vrijwilliger bij: osteoporosevereniging en FES</a:t>
            </a:r>
          </a:p>
          <a:p>
            <a:pPr marL="0" indent="0">
              <a:buNone/>
            </a:pPr>
            <a:r>
              <a:rPr lang="nl-NL" dirty="0"/>
              <a:t>Fysiotherapeute N.P.</a:t>
            </a:r>
          </a:p>
          <a:p>
            <a:endParaRPr lang="nl-NL" sz="2400" b="1" dirty="0"/>
          </a:p>
        </p:txBody>
      </p:sp>
      <p:pic>
        <p:nvPicPr>
          <p:cNvPr id="6" name="Tijdelijke aanduiding voor inhoud 5">
            <a:extLst>
              <a:ext uri="{FF2B5EF4-FFF2-40B4-BE49-F238E27FC236}">
                <a16:creationId xmlns:a16="http://schemas.microsoft.com/office/drawing/2014/main" id="{5896BB71-8C28-4944-B980-EE8ED3ABF75C}"/>
              </a:ext>
            </a:extLst>
          </p:cNvPr>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6275388" y="1787235"/>
            <a:ext cx="3840163" cy="3837711"/>
          </a:xfrm>
        </p:spPr>
      </p:pic>
    </p:spTree>
    <p:extLst>
      <p:ext uri="{BB962C8B-B14F-4D97-AF65-F5344CB8AC3E}">
        <p14:creationId xmlns:p14="http://schemas.microsoft.com/office/powerpoint/2010/main" val="2224651323"/>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2073275" y="107578"/>
            <a:ext cx="8042276" cy="762487"/>
          </a:xfrm>
        </p:spPr>
        <p:txBody>
          <a:bodyPr/>
          <a:lstStyle/>
          <a:p>
            <a:r>
              <a:rPr lang="nl-NL" sz="3600" b="1" dirty="0"/>
              <a:t>Dank voor je aandacht</a:t>
            </a:r>
          </a:p>
        </p:txBody>
      </p:sp>
      <p:pic>
        <p:nvPicPr>
          <p:cNvPr id="4" name="Tijdelijke aanduiding voor inhoud 3" descr="j0316739.jpg"/>
          <p:cNvPicPr>
            <a:picLocks noGrp="1" noChangeAspect="1"/>
          </p:cNvPicPr>
          <p:nvPr>
            <p:ph idx="1"/>
          </p:nvPr>
        </p:nvPicPr>
        <p:blipFill>
          <a:blip r:embed="rId2">
            <a:extLst>
              <a:ext uri="{28A0092B-C50C-407E-A947-70E740481C1C}">
                <a14:useLocalDpi xmlns:a14="http://schemas.microsoft.com/office/drawing/2010/main" val="0"/>
              </a:ext>
            </a:extLst>
          </a:blip>
          <a:srcRect t="9896" b="9896"/>
          <a:stretch>
            <a:fillRect/>
          </a:stretch>
        </p:blipFill>
        <p:spPr>
          <a:xfrm>
            <a:off x="2073275" y="1825625"/>
            <a:ext cx="8227496" cy="4351338"/>
          </a:xfrm>
        </p:spPr>
      </p:pic>
    </p:spTree>
    <p:extLst>
      <p:ext uri="{BB962C8B-B14F-4D97-AF65-F5344CB8AC3E}">
        <p14:creationId xmlns:p14="http://schemas.microsoft.com/office/powerpoint/2010/main" val="79899511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2073275" y="2"/>
            <a:ext cx="8042276" cy="914399"/>
          </a:xfrm>
        </p:spPr>
        <p:txBody>
          <a:bodyPr/>
          <a:lstStyle/>
          <a:p>
            <a:r>
              <a:rPr lang="nl-NL" sz="3600" b="1" dirty="0"/>
              <a:t>Waarom bewegen?</a:t>
            </a:r>
          </a:p>
        </p:txBody>
      </p:sp>
      <p:sp>
        <p:nvSpPr>
          <p:cNvPr id="3" name="Tijdelijke aanduiding voor inhoud 2"/>
          <p:cNvSpPr>
            <a:spLocks noGrp="1"/>
          </p:cNvSpPr>
          <p:nvPr>
            <p:ph idx="1"/>
          </p:nvPr>
        </p:nvSpPr>
        <p:spPr>
          <a:xfrm>
            <a:off x="2073275" y="914401"/>
            <a:ext cx="8042276" cy="5029201"/>
          </a:xfrm>
        </p:spPr>
        <p:txBody>
          <a:bodyPr>
            <a:noAutofit/>
          </a:bodyPr>
          <a:lstStyle/>
          <a:p>
            <a:r>
              <a:rPr lang="nl-NL" sz="3200" dirty="0"/>
              <a:t>Pijnvermindering</a:t>
            </a:r>
          </a:p>
          <a:p>
            <a:r>
              <a:rPr lang="nl-NL" sz="3200" dirty="0"/>
              <a:t>Verbeteren c.q. behoud van conditie</a:t>
            </a:r>
          </a:p>
          <a:p>
            <a:r>
              <a:rPr lang="nl-NL" sz="3200" dirty="0"/>
              <a:t>Spieren worden sterker en soepeler</a:t>
            </a:r>
          </a:p>
          <a:p>
            <a:r>
              <a:rPr lang="nl-NL" sz="3200" dirty="0"/>
              <a:t>Botten worden steviger</a:t>
            </a:r>
          </a:p>
          <a:p>
            <a:r>
              <a:rPr lang="nl-NL" sz="3200" dirty="0"/>
              <a:t>Er worden </a:t>
            </a:r>
            <a:r>
              <a:rPr lang="nl-NL" sz="3200" b="1" dirty="0"/>
              <a:t>endorfinen</a:t>
            </a:r>
            <a:r>
              <a:rPr lang="nl-NL" sz="3200" dirty="0"/>
              <a:t> aangemaakt</a:t>
            </a:r>
          </a:p>
          <a:p>
            <a:r>
              <a:rPr lang="nl-NL" sz="3200" dirty="0"/>
              <a:t>De hersenen worden geactiveerd</a:t>
            </a:r>
          </a:p>
          <a:p>
            <a:r>
              <a:rPr lang="nl-NL" sz="3200" dirty="0"/>
              <a:t>Gewicht blijft op peil</a:t>
            </a:r>
          </a:p>
          <a:p>
            <a:r>
              <a:rPr lang="nl-NL" sz="3200" dirty="0"/>
              <a:t>Beter slapen</a:t>
            </a:r>
          </a:p>
          <a:p>
            <a:r>
              <a:rPr lang="nl-NL" sz="3200" dirty="0"/>
              <a:t>Verminderen vermoeidheid en sombere gedachten</a:t>
            </a:r>
          </a:p>
        </p:txBody>
      </p:sp>
    </p:spTree>
    <p:extLst>
      <p:ext uri="{BB962C8B-B14F-4D97-AF65-F5344CB8AC3E}">
        <p14:creationId xmlns:p14="http://schemas.microsoft.com/office/powerpoint/2010/main" val="250640911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2073275" y="107577"/>
            <a:ext cx="8042276" cy="852495"/>
          </a:xfrm>
        </p:spPr>
        <p:txBody>
          <a:bodyPr/>
          <a:lstStyle/>
          <a:p>
            <a:r>
              <a:rPr lang="nl-NL" sz="3600" b="1" dirty="0"/>
              <a:t>Hoe bewegen?</a:t>
            </a:r>
          </a:p>
        </p:txBody>
      </p:sp>
      <p:sp>
        <p:nvSpPr>
          <p:cNvPr id="3" name="Tijdelijke aanduiding voor inhoud 2"/>
          <p:cNvSpPr>
            <a:spLocks noGrp="1"/>
          </p:cNvSpPr>
          <p:nvPr>
            <p:ph idx="1"/>
          </p:nvPr>
        </p:nvSpPr>
        <p:spPr>
          <a:xfrm>
            <a:off x="2073275" y="1120083"/>
            <a:ext cx="8042276" cy="4823519"/>
          </a:xfrm>
        </p:spPr>
        <p:txBody>
          <a:bodyPr/>
          <a:lstStyle/>
          <a:p>
            <a:r>
              <a:rPr lang="nl-NL" sz="3200" dirty="0"/>
              <a:t>Bewegen met plezier</a:t>
            </a:r>
          </a:p>
          <a:p>
            <a:r>
              <a:rPr lang="nl-NL" sz="3200" dirty="0"/>
              <a:t>Gedoseerd</a:t>
            </a:r>
          </a:p>
          <a:p>
            <a:r>
              <a:rPr lang="nl-NL" sz="3200" dirty="0"/>
              <a:t>Ontspannen tussendoor</a:t>
            </a:r>
          </a:p>
          <a:p>
            <a:r>
              <a:rPr lang="nl-NL" sz="3200" dirty="0"/>
              <a:t>Liever wat vaker kort dan 1x lang</a:t>
            </a:r>
          </a:p>
          <a:p>
            <a:r>
              <a:rPr lang="nl-NL" sz="3200" dirty="0"/>
              <a:t>Dagelijks lage belasting</a:t>
            </a:r>
          </a:p>
          <a:p>
            <a:r>
              <a:rPr lang="nl-NL" sz="3200" dirty="0"/>
              <a:t>Oefeningen met hogere belasting maximaal 3x per week</a:t>
            </a:r>
          </a:p>
          <a:p>
            <a:r>
              <a:rPr lang="nl-NL" sz="3200" dirty="0"/>
              <a:t>Alleen, duo of groep?</a:t>
            </a:r>
          </a:p>
          <a:p>
            <a:endParaRPr lang="nl-NL" dirty="0"/>
          </a:p>
          <a:p>
            <a:endParaRPr lang="nl-NL" dirty="0"/>
          </a:p>
          <a:p>
            <a:endParaRPr lang="nl-NL" dirty="0"/>
          </a:p>
        </p:txBody>
      </p:sp>
    </p:spTree>
    <p:extLst>
      <p:ext uri="{BB962C8B-B14F-4D97-AF65-F5344CB8AC3E}">
        <p14:creationId xmlns:p14="http://schemas.microsoft.com/office/powerpoint/2010/main" val="423883979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F9E8F70E-E2E1-4AAF-B945-FD35A6EBCEBC}"/>
              </a:ext>
            </a:extLst>
          </p:cNvPr>
          <p:cNvSpPr>
            <a:spLocks noGrp="1"/>
          </p:cNvSpPr>
          <p:nvPr>
            <p:ph type="title"/>
          </p:nvPr>
        </p:nvSpPr>
        <p:spPr>
          <a:xfrm>
            <a:off x="2073275" y="107577"/>
            <a:ext cx="8042276" cy="779115"/>
          </a:xfrm>
        </p:spPr>
        <p:txBody>
          <a:bodyPr/>
          <a:lstStyle/>
          <a:p>
            <a:r>
              <a:rPr lang="nl-NL" sz="4800" b="1" dirty="0"/>
              <a:t>Wandelen</a:t>
            </a:r>
          </a:p>
        </p:txBody>
      </p:sp>
      <p:pic>
        <p:nvPicPr>
          <p:cNvPr id="7" name="Tijdelijke aanduiding voor inhoud 6">
            <a:extLst>
              <a:ext uri="{FF2B5EF4-FFF2-40B4-BE49-F238E27FC236}">
                <a16:creationId xmlns:a16="http://schemas.microsoft.com/office/drawing/2014/main" id="{6889BBD7-0D33-4703-BD7F-F0C115069B8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73275" y="1039093"/>
            <a:ext cx="8042276" cy="5167745"/>
          </a:xfrm>
        </p:spPr>
      </p:pic>
    </p:spTree>
    <p:extLst>
      <p:ext uri="{BB962C8B-B14F-4D97-AF65-F5344CB8AC3E}">
        <p14:creationId xmlns:p14="http://schemas.microsoft.com/office/powerpoint/2010/main" val="50509430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2073275" y="107577"/>
            <a:ext cx="8042276" cy="892497"/>
          </a:xfrm>
        </p:spPr>
        <p:txBody>
          <a:bodyPr>
            <a:normAutofit fontScale="90000"/>
          </a:bodyPr>
          <a:lstStyle/>
          <a:p>
            <a:br>
              <a:rPr lang="nl-NL" sz="3600" b="1" dirty="0"/>
            </a:br>
            <a:r>
              <a:rPr lang="nl-NL" sz="4000" b="1" dirty="0"/>
              <a:t>Wie kan je helpen bij bewegen?</a:t>
            </a:r>
          </a:p>
        </p:txBody>
      </p:sp>
      <p:sp>
        <p:nvSpPr>
          <p:cNvPr id="3" name="Tijdelijke aanduiding voor inhoud 2"/>
          <p:cNvSpPr>
            <a:spLocks noGrp="1"/>
          </p:cNvSpPr>
          <p:nvPr>
            <p:ph idx="1"/>
          </p:nvPr>
        </p:nvSpPr>
        <p:spPr>
          <a:xfrm>
            <a:off x="2073275" y="1000073"/>
            <a:ext cx="8042276" cy="4943528"/>
          </a:xfrm>
        </p:spPr>
        <p:txBody>
          <a:bodyPr/>
          <a:lstStyle/>
          <a:p>
            <a:endParaRPr lang="nl-NL" dirty="0"/>
          </a:p>
          <a:p>
            <a:r>
              <a:rPr lang="nl-NL" dirty="0"/>
              <a:t>Familie/vrienden</a:t>
            </a:r>
          </a:p>
          <a:p>
            <a:r>
              <a:rPr lang="nl-NL" dirty="0"/>
              <a:t>Collega’s</a:t>
            </a:r>
          </a:p>
          <a:p>
            <a:r>
              <a:rPr lang="nl-NL" dirty="0"/>
              <a:t>Fysio-, oefen-, ergotherapeut</a:t>
            </a:r>
          </a:p>
          <a:p>
            <a:r>
              <a:rPr lang="nl-NL" dirty="0"/>
              <a:t>(sport)coach</a:t>
            </a:r>
          </a:p>
          <a:p>
            <a:r>
              <a:rPr lang="nl-NL" dirty="0"/>
              <a:t>Medesporters</a:t>
            </a:r>
          </a:p>
        </p:txBody>
      </p:sp>
    </p:spTree>
    <p:extLst>
      <p:ext uri="{BB962C8B-B14F-4D97-AF65-F5344CB8AC3E}">
        <p14:creationId xmlns:p14="http://schemas.microsoft.com/office/powerpoint/2010/main" val="330369951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AF3EBD-1728-4719-8E93-605970FBF360}"/>
              </a:ext>
            </a:extLst>
          </p:cNvPr>
          <p:cNvSpPr>
            <a:spLocks noGrp="1"/>
          </p:cNvSpPr>
          <p:nvPr>
            <p:ph type="title"/>
          </p:nvPr>
        </p:nvSpPr>
        <p:spPr>
          <a:xfrm>
            <a:off x="732367" y="107577"/>
            <a:ext cx="10723035" cy="1336956"/>
          </a:xfrm>
        </p:spPr>
        <p:txBody>
          <a:bodyPr anchor="b">
            <a:normAutofit/>
          </a:bodyPr>
          <a:lstStyle/>
          <a:p>
            <a:r>
              <a:rPr lang="nl-NL" b="1" dirty="0"/>
              <a:t>Houding tijdens de cursus</a:t>
            </a:r>
          </a:p>
        </p:txBody>
      </p:sp>
      <p:pic>
        <p:nvPicPr>
          <p:cNvPr id="1026" name="Picture 2">
            <a:extLst>
              <a:ext uri="{FF2B5EF4-FFF2-40B4-BE49-F238E27FC236}">
                <a16:creationId xmlns:a16="http://schemas.microsoft.com/office/drawing/2014/main" id="{A8D6F083-76E8-4CEC-A755-A3E5FF1085F2}"/>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732367" y="2062888"/>
            <a:ext cx="5120640" cy="3418027"/>
          </a:xfrm>
          <a:prstGeom prst="rect">
            <a:avLst/>
          </a:prstGeom>
          <a:solidFill>
            <a:srgbClr val="FFFFFF"/>
          </a:solidFill>
        </p:spPr>
      </p:pic>
      <p:sp>
        <p:nvSpPr>
          <p:cNvPr id="71" name="Content Placeholder 3">
            <a:extLst>
              <a:ext uri="{FF2B5EF4-FFF2-40B4-BE49-F238E27FC236}">
                <a16:creationId xmlns:a16="http://schemas.microsoft.com/office/drawing/2014/main" id="{EF5434FE-5359-42B3-B3B6-CFF5C44F6623}"/>
              </a:ext>
            </a:extLst>
          </p:cNvPr>
          <p:cNvSpPr>
            <a:spLocks noGrp="1"/>
          </p:cNvSpPr>
          <p:nvPr>
            <p:ph sz="half" idx="2"/>
          </p:nvPr>
        </p:nvSpPr>
        <p:spPr>
          <a:xfrm>
            <a:off x="6334761" y="1600201"/>
            <a:ext cx="5120640" cy="4343400"/>
          </a:xfrm>
        </p:spPr>
        <p:txBody>
          <a:bodyPr/>
          <a:lstStyle/>
          <a:p>
            <a:r>
              <a:rPr lang="en-US" dirty="0"/>
              <a:t>Individueel verschillend</a:t>
            </a:r>
          </a:p>
          <a:p>
            <a:r>
              <a:rPr lang="en-US" dirty="0"/>
              <a:t>Tussendoor bewegen</a:t>
            </a:r>
          </a:p>
          <a:p>
            <a:r>
              <a:rPr lang="en-US" dirty="0"/>
              <a:t>Recht voor het beeldscherm zitten</a:t>
            </a:r>
          </a:p>
          <a:p>
            <a:r>
              <a:rPr lang="en-US" dirty="0"/>
              <a:t>Schouders ontspannen</a:t>
            </a:r>
          </a:p>
          <a:p>
            <a:endParaRPr lang="en-US" dirty="0"/>
          </a:p>
          <a:p>
            <a:endParaRPr lang="en-US" dirty="0"/>
          </a:p>
        </p:txBody>
      </p:sp>
    </p:spTree>
    <p:extLst>
      <p:ext uri="{BB962C8B-B14F-4D97-AF65-F5344CB8AC3E}">
        <p14:creationId xmlns:p14="http://schemas.microsoft.com/office/powerpoint/2010/main" val="2742446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2073275" y="107576"/>
            <a:ext cx="8042276" cy="806824"/>
          </a:xfrm>
        </p:spPr>
        <p:txBody>
          <a:bodyPr>
            <a:normAutofit fontScale="90000"/>
          </a:bodyPr>
          <a:lstStyle/>
          <a:p>
            <a:br>
              <a:rPr lang="nl-NL" sz="4000" b="1" dirty="0"/>
            </a:br>
            <a:r>
              <a:rPr lang="nl-NL" sz="4000" b="1" dirty="0"/>
              <a:t>Vragen?</a:t>
            </a:r>
          </a:p>
        </p:txBody>
      </p:sp>
      <p:pic>
        <p:nvPicPr>
          <p:cNvPr id="6" name="Tijdelijke aanduiding voor inhoud 5" descr="vragen.jpg"/>
          <p:cNvPicPr>
            <a:picLocks noGrp="1" noChangeAspect="1"/>
          </p:cNvPicPr>
          <p:nvPr>
            <p:ph idx="1"/>
          </p:nvPr>
        </p:nvPicPr>
        <p:blipFill>
          <a:blip r:embed="rId2">
            <a:extLst>
              <a:ext uri="{28A0092B-C50C-407E-A947-70E740481C1C}">
                <a14:useLocalDpi xmlns:a14="http://schemas.microsoft.com/office/drawing/2010/main" val="0"/>
              </a:ext>
            </a:extLst>
          </a:blip>
          <a:srcRect t="-222" b="-222"/>
          <a:stretch>
            <a:fillRect/>
          </a:stretch>
        </p:blipFill>
        <p:spPr>
          <a:xfrm>
            <a:off x="2073276" y="1600200"/>
            <a:ext cx="8042275" cy="4343400"/>
          </a:xfrm>
        </p:spPr>
      </p:pic>
    </p:spTree>
    <p:extLst>
      <p:ext uri="{BB962C8B-B14F-4D97-AF65-F5344CB8AC3E}">
        <p14:creationId xmlns:p14="http://schemas.microsoft.com/office/powerpoint/2010/main" val="424954927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a:xfrm>
            <a:off x="2073275" y="107577"/>
            <a:ext cx="8042276" cy="742487"/>
          </a:xfrm>
        </p:spPr>
        <p:txBody>
          <a:bodyPr/>
          <a:lstStyle/>
          <a:p>
            <a:r>
              <a:rPr lang="nl-NL" sz="3600" b="1" dirty="0"/>
              <a:t>Bronnen</a:t>
            </a:r>
          </a:p>
        </p:txBody>
      </p:sp>
      <p:sp>
        <p:nvSpPr>
          <p:cNvPr id="3" name="Tijdelijke aanduiding voor inhoud 2"/>
          <p:cNvSpPr>
            <a:spLocks noGrp="1"/>
          </p:cNvSpPr>
          <p:nvPr>
            <p:ph idx="1"/>
          </p:nvPr>
        </p:nvSpPr>
        <p:spPr>
          <a:xfrm>
            <a:off x="2073275" y="850063"/>
            <a:ext cx="8042276" cy="5093539"/>
          </a:xfrm>
        </p:spPr>
        <p:txBody>
          <a:bodyPr>
            <a:normAutofit/>
          </a:bodyPr>
          <a:lstStyle/>
          <a:p>
            <a:r>
              <a:rPr lang="nl-NL" dirty="0"/>
              <a:t>De pijn-toolkit</a:t>
            </a:r>
          </a:p>
          <a:p>
            <a:r>
              <a:rPr lang="nl-NL" dirty="0"/>
              <a:t>“De pijn de baas”: Frits Winter</a:t>
            </a:r>
          </a:p>
          <a:p>
            <a:r>
              <a:rPr lang="nl-NL" dirty="0"/>
              <a:t>Beweegrichtlijn 2017</a:t>
            </a:r>
          </a:p>
          <a:p>
            <a:r>
              <a:rPr lang="nl-NL" dirty="0"/>
              <a:t>Zorgstandaard chronische pijn</a:t>
            </a:r>
          </a:p>
          <a:p>
            <a:r>
              <a:rPr lang="nl-NL" dirty="0"/>
              <a:t>“BeweegTips voor Thuis”: Karina Heemskerk</a:t>
            </a:r>
          </a:p>
          <a:p>
            <a:r>
              <a:rPr lang="nl-NL" dirty="0"/>
              <a:t>“Laat je hersenen niet zitten”: Erik </a:t>
            </a:r>
            <a:r>
              <a:rPr lang="nl-NL" dirty="0" err="1"/>
              <a:t>Scherder</a:t>
            </a:r>
            <a:endParaRPr lang="nl-NL" dirty="0"/>
          </a:p>
          <a:p>
            <a:r>
              <a:rPr lang="nl-NL" dirty="0"/>
              <a:t>Meinema.nl: ergonomie op kantoor</a:t>
            </a:r>
          </a:p>
          <a:p>
            <a:r>
              <a:rPr lang="nl-NL" dirty="0"/>
              <a:t>Gezondheidskrant.nl/achter-computer-met-juiste-houding</a:t>
            </a:r>
          </a:p>
          <a:p>
            <a:endParaRPr lang="nl-NL" dirty="0"/>
          </a:p>
        </p:txBody>
      </p:sp>
    </p:spTree>
    <p:extLst>
      <p:ext uri="{BB962C8B-B14F-4D97-AF65-F5344CB8AC3E}">
        <p14:creationId xmlns:p14="http://schemas.microsoft.com/office/powerpoint/2010/main" val="352362931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7000">
              <a:schemeClr val="accent1">
                <a:lumMod val="45000"/>
                <a:lumOff val="55000"/>
              </a:schemeClr>
            </a:gs>
            <a:gs pos="99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Titel 6">
            <a:extLst>
              <a:ext uri="{FF2B5EF4-FFF2-40B4-BE49-F238E27FC236}">
                <a16:creationId xmlns:a16="http://schemas.microsoft.com/office/drawing/2014/main" id="{637CC9DF-D56A-4E6A-B0E5-416FF2428D86}"/>
              </a:ext>
            </a:extLst>
          </p:cNvPr>
          <p:cNvSpPr>
            <a:spLocks noGrp="1"/>
          </p:cNvSpPr>
          <p:nvPr>
            <p:ph type="title"/>
          </p:nvPr>
        </p:nvSpPr>
        <p:spPr/>
        <p:txBody>
          <a:bodyPr/>
          <a:lstStyle/>
          <a:p>
            <a:r>
              <a:rPr lang="nl-NL" b="1" dirty="0"/>
              <a:t>Boeken</a:t>
            </a:r>
          </a:p>
        </p:txBody>
      </p:sp>
      <p:sp>
        <p:nvSpPr>
          <p:cNvPr id="8" name="Tijdelijke aanduiding voor inhoud 7">
            <a:extLst>
              <a:ext uri="{FF2B5EF4-FFF2-40B4-BE49-F238E27FC236}">
                <a16:creationId xmlns:a16="http://schemas.microsoft.com/office/drawing/2014/main" id="{3460A882-A775-40BB-A01F-CCCC5A58399D}"/>
              </a:ext>
            </a:extLst>
          </p:cNvPr>
          <p:cNvSpPr>
            <a:spLocks noGrp="1"/>
          </p:cNvSpPr>
          <p:nvPr>
            <p:ph idx="1"/>
          </p:nvPr>
        </p:nvSpPr>
        <p:spPr/>
        <p:txBody>
          <a:bodyPr/>
          <a:lstStyle/>
          <a:p>
            <a:r>
              <a:rPr lang="nl-NL" dirty="0"/>
              <a:t>Anna Raymann: “Lieve Help” en “Overleven met chronische Pijn”.</a:t>
            </a:r>
          </a:p>
          <a:p>
            <a:r>
              <a:rPr lang="nl-NL" dirty="0"/>
              <a:t>Frits Winter: “de Pijn de Baas”.</a:t>
            </a:r>
          </a:p>
          <a:p>
            <a:r>
              <a:rPr lang="nl-NL" dirty="0"/>
              <a:t>Annemarieke Fleming en Joke </a:t>
            </a:r>
            <a:r>
              <a:rPr lang="nl-NL" dirty="0" err="1"/>
              <a:t>Vollenbrecht</a:t>
            </a:r>
            <a:r>
              <a:rPr lang="nl-NL" dirty="0"/>
              <a:t>: “Pijn en het Brein”. </a:t>
            </a:r>
          </a:p>
          <a:p>
            <a:r>
              <a:rPr lang="nl-NL" dirty="0"/>
              <a:t>Femke Nijboer en Paul </a:t>
            </a:r>
            <a:r>
              <a:rPr lang="nl-NL" dirty="0" err="1"/>
              <a:t>Trossèl</a:t>
            </a:r>
            <a:r>
              <a:rPr lang="nl-NL" dirty="0"/>
              <a:t>: “Levenslust”.</a:t>
            </a:r>
          </a:p>
          <a:p>
            <a:r>
              <a:rPr lang="nl-NL" i="1" dirty="0"/>
              <a:t>Irene van </a:t>
            </a:r>
            <a:r>
              <a:rPr lang="nl-NL" i="1" dirty="0" err="1"/>
              <a:t>Staveren</a:t>
            </a:r>
            <a:r>
              <a:rPr lang="nl-NL" i="1" dirty="0"/>
              <a:t>: “de Professor als Proefkonijn”.</a:t>
            </a:r>
          </a:p>
        </p:txBody>
      </p:sp>
    </p:spTree>
    <p:extLst>
      <p:ext uri="{BB962C8B-B14F-4D97-AF65-F5344CB8AC3E}">
        <p14:creationId xmlns:p14="http://schemas.microsoft.com/office/powerpoint/2010/main" val="347280097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501</Words>
  <Application>Microsoft Macintosh PowerPoint</Application>
  <PresentationFormat>Breedbeeld</PresentationFormat>
  <Paragraphs>81</Paragraphs>
  <Slides>10</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Bewegen bij chronische pijn</vt:lpstr>
      <vt:lpstr>Waarom bewegen?</vt:lpstr>
      <vt:lpstr>Hoe bewegen?</vt:lpstr>
      <vt:lpstr>Wandelen</vt:lpstr>
      <vt:lpstr> Wie kan je helpen bij bewegen?</vt:lpstr>
      <vt:lpstr>Houding tijdens de cursus</vt:lpstr>
      <vt:lpstr> Vragen?</vt:lpstr>
      <vt:lpstr>Bronnen</vt:lpstr>
      <vt:lpstr>Boeken</vt:lpstr>
      <vt:lpstr>Dank voor je aandacht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Bewegen bij chronische pijn</dc:title>
  <dc:creator>Trudeke Alberts</dc:creator>
  <cp:lastModifiedBy>Debby Teunis</cp:lastModifiedBy>
  <cp:revision>21</cp:revision>
  <dcterms:created xsi:type="dcterms:W3CDTF">2020-09-23T06:47:42Z</dcterms:created>
  <dcterms:modified xsi:type="dcterms:W3CDTF">2021-09-04T10:53:50Z</dcterms:modified>
</cp:coreProperties>
</file>