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1" r:id="rId4"/>
  </p:sldMasterIdLst>
  <p:notesMasterIdLst>
    <p:notesMasterId r:id="rId23"/>
  </p:notesMasterIdLst>
  <p:sldIdLst>
    <p:sldId id="256" r:id="rId5"/>
    <p:sldId id="289" r:id="rId6"/>
    <p:sldId id="258" r:id="rId7"/>
    <p:sldId id="259" r:id="rId8"/>
    <p:sldId id="260" r:id="rId9"/>
    <p:sldId id="261" r:id="rId10"/>
    <p:sldId id="285" r:id="rId11"/>
    <p:sldId id="262" r:id="rId12"/>
    <p:sldId id="274" r:id="rId13"/>
    <p:sldId id="270" r:id="rId14"/>
    <p:sldId id="265" r:id="rId15"/>
    <p:sldId id="295" r:id="rId16"/>
    <p:sldId id="275" r:id="rId17"/>
    <p:sldId id="284" r:id="rId18"/>
    <p:sldId id="287" r:id="rId19"/>
    <p:sldId id="288" r:id="rId20"/>
    <p:sldId id="297" r:id="rId21"/>
    <p:sldId id="267" r:id="rId22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24"/>
      <p:bold r:id="rId25"/>
      <p:italic r:id="rId26"/>
      <p:boldItalic r:id="rId27"/>
    </p:embeddedFont>
    <p:embeddedFont>
      <p:font typeface="Arial Nova Light" panose="020B0304020202020204" pitchFamily="34" charset="0"/>
      <p:regular r:id="rId28"/>
      <p:italic r:id="rId29"/>
    </p:embeddedFont>
    <p:embeddedFont>
      <p:font typeface="Arial Rounded MT Bold" panose="020F0704030504030204" pitchFamily="34" charset="0"/>
      <p:regular r:id="rId30"/>
    </p:embeddedFont>
    <p:embeddedFont>
      <p:font typeface="Bebas Neue" panose="020B0606020202050201" pitchFamily="34" charset="0"/>
      <p:regular r:id="rId31"/>
    </p:embeddedFont>
    <p:embeddedFont>
      <p:font typeface="Neue Haas Grotesk Text Pro Medi" panose="020B060402020202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829"/>
    <a:srgbClr val="FFB600"/>
    <a:srgbClr val="C75E5C"/>
    <a:srgbClr val="FF9755"/>
    <a:srgbClr val="02BDC7"/>
    <a:srgbClr val="A6BCC9"/>
    <a:srgbClr val="FC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A0C63A-713C-4331-9D2C-4A7FF566CC88}">
  <a:tblStyle styleId="{F8A0C63A-713C-4331-9D2C-4A7FF566CC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7278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5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29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3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8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b="0" dirty="0"/>
              <a:t>Draaglast: extern (pijn, vermoeidheid, beperkingen door pijn)</a:t>
            </a:r>
          </a:p>
          <a:p>
            <a:pPr>
              <a:buNone/>
            </a:pPr>
            <a:r>
              <a:rPr lang="nl-NL" b="0" dirty="0"/>
              <a:t>Draagkracht: bepaald door je mogelijkheden om stress, belasting te voorkomen (leefgewoonten, assertiviteit, omgeving)</a:t>
            </a:r>
          </a:p>
          <a:p>
            <a:pPr>
              <a:buNone/>
            </a:pPr>
            <a:r>
              <a:rPr lang="nl-NL" b="0" dirty="0"/>
              <a:t>Hoe kun je je draaglast verminderen en draagkracht vergroten?</a:t>
            </a:r>
          </a:p>
          <a:p>
            <a:pPr>
              <a:buNone/>
            </a:pPr>
            <a:endParaRPr lang="nl-NL" b="0" dirty="0"/>
          </a:p>
          <a:p>
            <a:pPr>
              <a:buNone/>
            </a:pPr>
            <a:r>
              <a:rPr lang="nl-NL" b="0" dirty="0"/>
              <a:t>Open de flipover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lIns="99075" tIns="49538" rIns="99075" bIns="49538"/>
          <a:lstStyle/>
          <a:p>
            <a:fld id="{C7D081E6-6872-B54D-B847-DD796F4FFD5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2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93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76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65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25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3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25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3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92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90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82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43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AE01A-06D0-4536-9046-2591A37D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834B43-20D1-48E7-B339-3A029869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053DA-35CE-48FE-9E2F-F80723C9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3DE1-31FB-4957-9B6C-C5177FA3FC54}" type="datetimeFigureOut">
              <a:rPr lang="nl-NL" smtClean="0"/>
              <a:t>20-1-2020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51880-041E-49D1-B5C2-8B61EC43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AD3A2-07A7-4B78-9756-AE2BAEB6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B1A-C477-4B8B-BB1C-9E11B4C1B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89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8pPr>
            <a:lvl9pPr lvl="8" algn="ctr">
              <a:spcBef>
                <a:spcPts val="0"/>
              </a:spcBef>
              <a:buClr>
                <a:srgbClr val="4A5C65"/>
              </a:buClr>
              <a:buSzPct val="100000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5" name="Shape 20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Shape 2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Shape 20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Shape 23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Shape 23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‹nr.›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‹nr.›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2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757300" y="1891250"/>
            <a:ext cx="362940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sz="6600" dirty="0">
                <a:latin typeface="Bebas Neue" panose="020B0606020202050201" pitchFamily="34" charset="0"/>
              </a:rPr>
              <a:t>Welkom!</a:t>
            </a:r>
            <a:endParaRPr lang="en" sz="6600" dirty="0">
              <a:latin typeface="Bebas Neue" panose="020B0606020202050201" pitchFamily="34" charset="0"/>
            </a:endParaRPr>
          </a:p>
        </p:txBody>
      </p:sp>
      <p:sp>
        <p:nvSpPr>
          <p:cNvPr id="3" name="Shape 389">
            <a:extLst>
              <a:ext uri="{FF2B5EF4-FFF2-40B4-BE49-F238E27FC236}">
                <a16:creationId xmlns:a16="http://schemas.microsoft.com/office/drawing/2014/main" id="{626B33C1-9285-42B0-B408-EA447707BBFD}"/>
              </a:ext>
            </a:extLst>
          </p:cNvPr>
          <p:cNvSpPr txBox="1">
            <a:spLocks/>
          </p:cNvSpPr>
          <p:nvPr/>
        </p:nvSpPr>
        <p:spPr>
          <a:xfrm>
            <a:off x="2601279" y="2344912"/>
            <a:ext cx="3785421" cy="880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36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nl-NL" sz="2800" dirty="0">
                <a:latin typeface="Arial Nova Light" panose="020B0304020202020204" pitchFamily="34" charset="0"/>
              </a:rPr>
              <a:t> Cursus ‘Sterk met Pijn’</a:t>
            </a:r>
            <a:endParaRPr lang="en" sz="2800" dirty="0"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C734D94E-895D-4735-8FFB-84F30A85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4" y="1214953"/>
            <a:ext cx="4397220" cy="32948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Shape 389">
            <a:extLst>
              <a:ext uri="{FF2B5EF4-FFF2-40B4-BE49-F238E27FC236}">
                <a16:creationId xmlns:a16="http://schemas.microsoft.com/office/drawing/2014/main" id="{0043C3DD-4C8D-47E2-B1BF-7AD72B9C4A6E}"/>
              </a:ext>
            </a:extLst>
          </p:cNvPr>
          <p:cNvSpPr txBox="1">
            <a:spLocks/>
          </p:cNvSpPr>
          <p:nvPr/>
        </p:nvSpPr>
        <p:spPr>
          <a:xfrm>
            <a:off x="864782" y="2181884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Oorzaak</a:t>
            </a:r>
          </a:p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-</a:t>
            </a:r>
          </a:p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herkenning</a:t>
            </a:r>
            <a:endParaRPr lang="en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CFE1F85-A352-4DAB-91A9-2E8A7E2AC07D}"/>
              </a:ext>
            </a:extLst>
          </p:cNvPr>
          <p:cNvSpPr/>
          <p:nvPr/>
        </p:nvSpPr>
        <p:spPr>
          <a:xfrm>
            <a:off x="8038213" y="4467439"/>
            <a:ext cx="715927" cy="676061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Shape 645">
            <a:extLst>
              <a:ext uri="{FF2B5EF4-FFF2-40B4-BE49-F238E27FC236}">
                <a16:creationId xmlns:a16="http://schemas.microsoft.com/office/drawing/2014/main" id="{6C0217F6-34D6-4874-9317-348373C05EF7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10" name="Shape 646">
              <a:extLst>
                <a:ext uri="{FF2B5EF4-FFF2-40B4-BE49-F238E27FC236}">
                  <a16:creationId xmlns:a16="http://schemas.microsoft.com/office/drawing/2014/main" id="{79E4184F-0C0C-4A2C-AFC0-6F8D51B7AA07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7">
              <a:extLst>
                <a:ext uri="{FF2B5EF4-FFF2-40B4-BE49-F238E27FC236}">
                  <a16:creationId xmlns:a16="http://schemas.microsoft.com/office/drawing/2014/main" id="{BB22BD17-A759-4C83-AD1E-F90A9041B13B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8">
              <a:extLst>
                <a:ext uri="{FF2B5EF4-FFF2-40B4-BE49-F238E27FC236}">
                  <a16:creationId xmlns:a16="http://schemas.microsoft.com/office/drawing/2014/main" id="{02F2F328-FCC8-472C-AF48-8F26648193A3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9">
              <a:extLst>
                <a:ext uri="{FF2B5EF4-FFF2-40B4-BE49-F238E27FC236}">
                  <a16:creationId xmlns:a16="http://schemas.microsoft.com/office/drawing/2014/main" id="{1273C73C-1F55-4F58-BD4E-50494D8AB3BD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 dirty="0">
                <a:latin typeface="Neue Haas Grotesk Text Pro Medi" panose="020B0604020202020204" pitchFamily="34" charset="0"/>
              </a:rPr>
              <a:t>Zorgvuldig</a:t>
            </a:r>
            <a:br>
              <a:rPr lang="nl-NL" dirty="0">
                <a:latin typeface="Neue Haas Grotesk Text Pro Medi" panose="020B0604020202020204" pitchFamily="34" charset="0"/>
              </a:rPr>
            </a:br>
            <a:r>
              <a:rPr lang="nl-NL" dirty="0">
                <a:latin typeface="Neue Haas Grotesk Text Pro Medi" panose="020B0604020202020204" pitchFamily="34" charset="0"/>
              </a:rPr>
              <a:t>communiceren</a:t>
            </a:r>
            <a:br>
              <a:rPr lang="nl-NL" dirty="0">
                <a:latin typeface="Neue Haas Grotesk Text Pro Medi" panose="020B0604020202020204" pitchFamily="34" charset="0"/>
              </a:rPr>
            </a:br>
            <a:r>
              <a:rPr lang="nl-NL" dirty="0">
                <a:latin typeface="Neue Haas Grotesk Text Pro Medi" panose="020B0604020202020204" pitchFamily="34" charset="0"/>
              </a:rPr>
              <a:t>met uw arts</a:t>
            </a:r>
            <a:endParaRPr lang="en" dirty="0">
              <a:latin typeface="Neue Haas Grotesk Text Pro Medi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5F9718-7B60-439C-A182-4D8F622E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12" y="-141767"/>
            <a:ext cx="7322288" cy="5319969"/>
          </a:xfrm>
          <a:prstGeom prst="rect">
            <a:avLst/>
          </a:prstGeom>
          <a:ln>
            <a:noFill/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B1A23C1-28F4-442E-9E4C-ABA284A23638}"/>
              </a:ext>
            </a:extLst>
          </p:cNvPr>
          <p:cNvSpPr/>
          <p:nvPr/>
        </p:nvSpPr>
        <p:spPr>
          <a:xfrm>
            <a:off x="8031125" y="4467439"/>
            <a:ext cx="666308" cy="522775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Shape 645">
            <a:extLst>
              <a:ext uri="{FF2B5EF4-FFF2-40B4-BE49-F238E27FC236}">
                <a16:creationId xmlns:a16="http://schemas.microsoft.com/office/drawing/2014/main" id="{72C67C3B-59FF-41F7-9D30-DA3235C356C7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12" name="Shape 646">
              <a:extLst>
                <a:ext uri="{FF2B5EF4-FFF2-40B4-BE49-F238E27FC236}">
                  <a16:creationId xmlns:a16="http://schemas.microsoft.com/office/drawing/2014/main" id="{E7E5C609-DAA6-44F3-B63D-AEEC079E3D87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7">
              <a:extLst>
                <a:ext uri="{FF2B5EF4-FFF2-40B4-BE49-F238E27FC236}">
                  <a16:creationId xmlns:a16="http://schemas.microsoft.com/office/drawing/2014/main" id="{0FD2C6FF-15C3-4299-9CC7-21F2CDA8C97E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8">
              <a:extLst>
                <a:ext uri="{FF2B5EF4-FFF2-40B4-BE49-F238E27FC236}">
                  <a16:creationId xmlns:a16="http://schemas.microsoft.com/office/drawing/2014/main" id="{8B985655-8EC3-4525-BEFF-977E4338EB44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9">
              <a:extLst>
                <a:ext uri="{FF2B5EF4-FFF2-40B4-BE49-F238E27FC236}">
                  <a16:creationId xmlns:a16="http://schemas.microsoft.com/office/drawing/2014/main" id="{D5AFAFCF-6E4B-424D-8CC7-6B38A2DA953E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4BBED1B-2A79-4E49-8347-F5FC7B5C9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17984" y="4303688"/>
            <a:ext cx="548700" cy="1999551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51" y="406401"/>
            <a:ext cx="6400250" cy="432288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061743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body" idx="4294967295"/>
          </p:nvPr>
        </p:nvSpPr>
        <p:spPr>
          <a:xfrm>
            <a:off x="1159236" y="2160072"/>
            <a:ext cx="4653229" cy="79965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-NL" sz="4800" dirty="0">
                <a:solidFill>
                  <a:srgbClr val="02BDC7"/>
                </a:solidFill>
                <a:latin typeface="Bebas Neue" panose="020B0606020202050201" pitchFamily="34" charset="0"/>
                <a:ea typeface="Roboto Slab Light"/>
                <a:cs typeface="Roboto Slab Light"/>
                <a:sym typeface="Roboto Slab Light"/>
              </a:rPr>
              <a:t>Wat biedt </a:t>
            </a:r>
          </a:p>
          <a:p>
            <a:pPr lvl="0" rtl="0">
              <a:spcBef>
                <a:spcPts val="0"/>
              </a:spcBef>
              <a:buNone/>
            </a:pPr>
            <a:r>
              <a:rPr lang="nl-NL" sz="4800" dirty="0">
                <a:solidFill>
                  <a:srgbClr val="02BDC7"/>
                </a:solidFill>
                <a:latin typeface="Bebas Neue" panose="020B0606020202050201" pitchFamily="34" charset="0"/>
                <a:ea typeface="Roboto Slab Light"/>
                <a:cs typeface="Roboto Slab Light"/>
                <a:sym typeface="Roboto Slab Light"/>
              </a:rPr>
              <a:t>de cursus?</a:t>
            </a:r>
            <a:endParaRPr lang="en" sz="4800" dirty="0">
              <a:solidFill>
                <a:srgbClr val="02BDC7"/>
              </a:solidFill>
              <a:latin typeface="Bebas Neue" panose="020B0606020202050201" pitchFamily="34" charset="0"/>
              <a:ea typeface="Roboto Slab Light"/>
              <a:cs typeface="Roboto Slab Light"/>
              <a:sym typeface="Roboto Slab Light"/>
            </a:endParaRPr>
          </a:p>
        </p:txBody>
      </p:sp>
      <p:grpSp>
        <p:nvGrpSpPr>
          <p:cNvPr id="6" name="Shape 970">
            <a:extLst>
              <a:ext uri="{FF2B5EF4-FFF2-40B4-BE49-F238E27FC236}">
                <a16:creationId xmlns:a16="http://schemas.microsoft.com/office/drawing/2014/main" id="{4513DC3D-2386-4F5D-8888-B66B31642033}"/>
              </a:ext>
            </a:extLst>
          </p:cNvPr>
          <p:cNvGrpSpPr/>
          <p:nvPr/>
        </p:nvGrpSpPr>
        <p:grpSpPr>
          <a:xfrm>
            <a:off x="4383939" y="503125"/>
            <a:ext cx="3070861" cy="4161987"/>
            <a:chOff x="1268550" y="929175"/>
            <a:chExt cx="407950" cy="497475"/>
          </a:xfrm>
          <a:solidFill>
            <a:srgbClr val="A6BCC9"/>
          </a:solidFill>
        </p:grpSpPr>
        <p:sp>
          <p:nvSpPr>
            <p:cNvPr id="7" name="Shape 971">
              <a:extLst>
                <a:ext uri="{FF2B5EF4-FFF2-40B4-BE49-F238E27FC236}">
                  <a16:creationId xmlns:a16="http://schemas.microsoft.com/office/drawing/2014/main" id="{8FD06F2B-D57A-4042-B372-F4B61716ECBD}"/>
                </a:ext>
              </a:extLst>
            </p:cNvPr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grpFill/>
            <a:ln w="12175" cap="rnd" cmpd="sng">
              <a:solidFill>
                <a:srgbClr val="A6BC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972">
              <a:extLst>
                <a:ext uri="{FF2B5EF4-FFF2-40B4-BE49-F238E27FC236}">
                  <a16:creationId xmlns:a16="http://schemas.microsoft.com/office/drawing/2014/main" id="{D5BAB694-2D03-4E6B-A42F-FF9D48578396}"/>
                </a:ext>
              </a:extLst>
            </p:cNvPr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grpFill/>
            <a:ln w="12175" cap="rnd" cmpd="sng">
              <a:solidFill>
                <a:srgbClr val="A6BC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73">
              <a:extLst>
                <a:ext uri="{FF2B5EF4-FFF2-40B4-BE49-F238E27FC236}">
                  <a16:creationId xmlns:a16="http://schemas.microsoft.com/office/drawing/2014/main" id="{130526AD-C16D-40EB-A43E-DF58B34D4085}"/>
                </a:ext>
              </a:extLst>
            </p:cNvPr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grpFill/>
            <a:ln w="12175" cap="rnd" cmpd="sng">
              <a:solidFill>
                <a:srgbClr val="A6BC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Shape 424">
            <a:extLst>
              <a:ext uri="{FF2B5EF4-FFF2-40B4-BE49-F238E27FC236}">
                <a16:creationId xmlns:a16="http://schemas.microsoft.com/office/drawing/2014/main" id="{F2034853-8890-444B-B80E-39E74D85A625}"/>
              </a:ext>
            </a:extLst>
          </p:cNvPr>
          <p:cNvSpPr txBox="1">
            <a:spLocks/>
          </p:cNvSpPr>
          <p:nvPr/>
        </p:nvSpPr>
        <p:spPr>
          <a:xfrm>
            <a:off x="4879477" y="938100"/>
            <a:ext cx="2575324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Van elkaar leren</a:t>
            </a:r>
          </a:p>
          <a:p>
            <a:pPr marL="457200" indent="-355600">
              <a:buSzPct val="100000"/>
            </a:pPr>
            <a:endParaRPr lang="nl-NL" dirty="0">
              <a:latin typeface="Arial Nova Light" panose="020B0304020202020204" pitchFamily="34" charset="0"/>
            </a:endParaRP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Stappen zetten naar </a:t>
            </a: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zelfredzaamheid</a:t>
            </a:r>
          </a:p>
          <a:p>
            <a:pPr marL="457200" indent="-355600">
              <a:buSzPct val="100000"/>
            </a:pPr>
            <a:endParaRPr lang="nl-NL" sz="1600" dirty="0">
              <a:latin typeface="Arial Nova Light" panose="020B0304020202020204" pitchFamily="34" charset="0"/>
            </a:endParaRP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Nieuwe wegen ontdekken</a:t>
            </a:r>
          </a:p>
          <a:p>
            <a:pPr marL="457200" indent="-355600">
              <a:buSzPct val="100000"/>
            </a:pPr>
            <a:endParaRPr lang="nl-NL" sz="1600" dirty="0">
              <a:latin typeface="Arial Nova Light" panose="020B0304020202020204" pitchFamily="34" charset="0"/>
            </a:endParaRP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Echt vormgeven aan</a:t>
            </a: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leven met chronische pijn</a:t>
            </a:r>
          </a:p>
          <a:p>
            <a:pPr marL="457200" indent="-355600">
              <a:buSzPct val="100000"/>
            </a:pPr>
            <a:endParaRPr lang="nl-NL" sz="1600" dirty="0">
              <a:latin typeface="Arial Nova Light" panose="020B0304020202020204" pitchFamily="34" charset="0"/>
            </a:endParaRP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In beweging komen of</a:t>
            </a:r>
          </a:p>
          <a:p>
            <a:pPr marL="457200" indent="-355600">
              <a:buSzPct val="100000"/>
            </a:pPr>
            <a:r>
              <a:rPr lang="nl-NL" sz="1600" dirty="0">
                <a:latin typeface="Arial Nova Light" panose="020B0304020202020204" pitchFamily="34" charset="0"/>
              </a:rPr>
              <a:t>blijven</a:t>
            </a:r>
          </a:p>
          <a:p>
            <a:pPr marL="457200" indent="-355600">
              <a:buSzPct val="100000"/>
            </a:pPr>
            <a:endParaRPr lang="en" dirty="0"/>
          </a:p>
        </p:txBody>
      </p:sp>
      <p:sp>
        <p:nvSpPr>
          <p:cNvPr id="18" name="Shape 848">
            <a:extLst>
              <a:ext uri="{FF2B5EF4-FFF2-40B4-BE49-F238E27FC236}">
                <a16:creationId xmlns:a16="http://schemas.microsoft.com/office/drawing/2014/main" id="{AFB24AD8-FC11-41A6-A2AC-9C362F542F58}"/>
              </a:ext>
            </a:extLst>
          </p:cNvPr>
          <p:cNvSpPr/>
          <p:nvPr/>
        </p:nvSpPr>
        <p:spPr>
          <a:xfrm>
            <a:off x="4705325" y="1008344"/>
            <a:ext cx="283462" cy="28347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848">
            <a:extLst>
              <a:ext uri="{FF2B5EF4-FFF2-40B4-BE49-F238E27FC236}">
                <a16:creationId xmlns:a16="http://schemas.microsoft.com/office/drawing/2014/main" id="{D1CDE016-3678-4213-BFC2-832C32AD169F}"/>
              </a:ext>
            </a:extLst>
          </p:cNvPr>
          <p:cNvSpPr/>
          <p:nvPr/>
        </p:nvSpPr>
        <p:spPr>
          <a:xfrm>
            <a:off x="4737746" y="1452174"/>
            <a:ext cx="283462" cy="28347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848">
            <a:extLst>
              <a:ext uri="{FF2B5EF4-FFF2-40B4-BE49-F238E27FC236}">
                <a16:creationId xmlns:a16="http://schemas.microsoft.com/office/drawing/2014/main" id="{D99ECE05-4BFD-4E93-AE6F-D02F8A9FF43C}"/>
              </a:ext>
            </a:extLst>
          </p:cNvPr>
          <p:cNvSpPr/>
          <p:nvPr/>
        </p:nvSpPr>
        <p:spPr>
          <a:xfrm>
            <a:off x="4751765" y="2211427"/>
            <a:ext cx="283462" cy="28347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848">
            <a:extLst>
              <a:ext uri="{FF2B5EF4-FFF2-40B4-BE49-F238E27FC236}">
                <a16:creationId xmlns:a16="http://schemas.microsoft.com/office/drawing/2014/main" id="{AF8B5FC3-1907-44B8-8F4A-B8FB70D80A95}"/>
              </a:ext>
            </a:extLst>
          </p:cNvPr>
          <p:cNvSpPr/>
          <p:nvPr/>
        </p:nvSpPr>
        <p:spPr>
          <a:xfrm>
            <a:off x="4765784" y="2698833"/>
            <a:ext cx="283462" cy="28347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848">
            <a:extLst>
              <a:ext uri="{FF2B5EF4-FFF2-40B4-BE49-F238E27FC236}">
                <a16:creationId xmlns:a16="http://schemas.microsoft.com/office/drawing/2014/main" id="{175DB937-AAD7-4E60-8E4B-0CB37D7C0672}"/>
              </a:ext>
            </a:extLst>
          </p:cNvPr>
          <p:cNvSpPr/>
          <p:nvPr/>
        </p:nvSpPr>
        <p:spPr>
          <a:xfrm>
            <a:off x="4765784" y="3435359"/>
            <a:ext cx="283462" cy="283479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89">
            <a:extLst>
              <a:ext uri="{FF2B5EF4-FFF2-40B4-BE49-F238E27FC236}">
                <a16:creationId xmlns:a16="http://schemas.microsoft.com/office/drawing/2014/main" id="{1D1EBD64-E53B-4939-B3C0-0086FCFF8961}"/>
              </a:ext>
            </a:extLst>
          </p:cNvPr>
          <p:cNvSpPr txBox="1">
            <a:spLocks/>
          </p:cNvSpPr>
          <p:nvPr/>
        </p:nvSpPr>
        <p:spPr>
          <a:xfrm>
            <a:off x="1475556" y="1448278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Wat kunt u zelf doen</a:t>
            </a:r>
            <a:r>
              <a:rPr lang="en" sz="2800" dirty="0">
                <a:solidFill>
                  <a:schemeClr val="bg1"/>
                </a:solidFill>
                <a:latin typeface="Bebas Neue" panose="020B0606020202050201" pitchFamily="34" charset="0"/>
              </a:rPr>
              <a:t>?</a:t>
            </a:r>
            <a:endParaRPr lang="nl-NL" sz="2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Shape 396">
            <a:extLst>
              <a:ext uri="{FF2B5EF4-FFF2-40B4-BE49-F238E27FC236}">
                <a16:creationId xmlns:a16="http://schemas.microsoft.com/office/drawing/2014/main" id="{655E095B-27C5-4301-800F-70FFD8999168}"/>
              </a:ext>
            </a:extLst>
          </p:cNvPr>
          <p:cNvSpPr txBox="1">
            <a:spLocks/>
          </p:cNvSpPr>
          <p:nvPr/>
        </p:nvSpPr>
        <p:spPr>
          <a:xfrm>
            <a:off x="2263761" y="2116233"/>
            <a:ext cx="4444408" cy="236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A5C65"/>
              </a:buClr>
              <a:buSzPct val="100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  <a:sym typeface="Wingdings" panose="05000000000000000000" pitchFamily="2" charset="2"/>
              </a:rPr>
              <a:t>Actief zoeken hoe om te gaan met klachten</a:t>
            </a:r>
            <a:endParaRPr lang="nl-NL" sz="1400" i="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endParaRPr lang="nl-NL" sz="1200" i="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Acceptatie</a:t>
            </a: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endParaRPr lang="nl-NL" sz="1200" i="0" dirty="0">
              <a:solidFill>
                <a:schemeClr val="bg1"/>
              </a:solidFill>
              <a:latin typeface="Arial Nova Light" panose="020B0304020202020204" pitchFamily="34" charset="0"/>
              <a:sym typeface="Wingdings" panose="05000000000000000000" pitchFamily="2" charset="2"/>
            </a:endParaRP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Goede dagindeling</a:t>
            </a: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	</a:t>
            </a: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Energie verdelen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endParaRPr lang="nl-NL" sz="1200" i="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Eigen tempo aanhouden</a:t>
            </a: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endParaRPr lang="nl-NL" sz="1200" i="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nl-NL" sz="1200" i="0" dirty="0">
                <a:solidFill>
                  <a:schemeClr val="bg1"/>
                </a:solidFill>
                <a:sym typeface="Wingdings" panose="05000000000000000000" pitchFamily="2" charset="2"/>
              </a:rPr>
              <a:t>  </a:t>
            </a:r>
            <a:r>
              <a:rPr lang="nl-NL" sz="1400" i="0" dirty="0">
                <a:solidFill>
                  <a:schemeClr val="bg1"/>
                </a:solidFill>
                <a:latin typeface="Arial Nova Light" panose="020B0304020202020204" pitchFamily="34" charset="0"/>
              </a:rPr>
              <a:t>Contact met lotgenoten</a:t>
            </a:r>
          </a:p>
          <a:p>
            <a:pPr algn="l"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endParaRPr lang="nl-NL" sz="1400" b="1" i="0" dirty="0"/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nl-NL" sz="1200" i="0" dirty="0"/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nl-NL" sz="1200" i="0" dirty="0"/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nl-NL" sz="1200" i="0" dirty="0"/>
          </a:p>
          <a:p>
            <a:pPr>
              <a:buFont typeface="Lato Light"/>
              <a:buNone/>
            </a:pPr>
            <a:endParaRPr lang="nl-NL" sz="1200" i="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BF693D7-6614-48FF-8153-10CB734B5FB6}"/>
              </a:ext>
            </a:extLst>
          </p:cNvPr>
          <p:cNvSpPr/>
          <p:nvPr/>
        </p:nvSpPr>
        <p:spPr>
          <a:xfrm>
            <a:off x="8065330" y="4444410"/>
            <a:ext cx="702986" cy="576823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Shape 645">
            <a:extLst>
              <a:ext uri="{FF2B5EF4-FFF2-40B4-BE49-F238E27FC236}">
                <a16:creationId xmlns:a16="http://schemas.microsoft.com/office/drawing/2014/main" id="{EDC80C65-DCE0-49C8-980C-BA17DC6528E2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13" name="Shape 646">
              <a:extLst>
                <a:ext uri="{FF2B5EF4-FFF2-40B4-BE49-F238E27FC236}">
                  <a16:creationId xmlns:a16="http://schemas.microsoft.com/office/drawing/2014/main" id="{2AE71E26-1E59-4247-85D3-F72A91F18E5A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7">
              <a:extLst>
                <a:ext uri="{FF2B5EF4-FFF2-40B4-BE49-F238E27FC236}">
                  <a16:creationId xmlns:a16="http://schemas.microsoft.com/office/drawing/2014/main" id="{F69F1F4C-2237-4162-ACF7-BC93215B0BAF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8">
              <a:extLst>
                <a:ext uri="{FF2B5EF4-FFF2-40B4-BE49-F238E27FC236}">
                  <a16:creationId xmlns:a16="http://schemas.microsoft.com/office/drawing/2014/main" id="{ECA8EDE7-F898-4366-87C7-5D459D4AF822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49">
              <a:extLst>
                <a:ext uri="{FF2B5EF4-FFF2-40B4-BE49-F238E27FC236}">
                  <a16:creationId xmlns:a16="http://schemas.microsoft.com/office/drawing/2014/main" id="{C9EC0F0D-AF8A-4AC6-AAE3-F71EC2D9FC1F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592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Tijdelijke aanduiding voor inhoud 5">
            <a:extLst>
              <a:ext uri="{FF2B5EF4-FFF2-40B4-BE49-F238E27FC236}">
                <a16:creationId xmlns:a16="http://schemas.microsoft.com/office/drawing/2014/main" id="{89AC66B3-A279-48A1-8015-D1BFA95FC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0" y="1098698"/>
            <a:ext cx="4187259" cy="310557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80" name="Shape 389">
            <a:extLst>
              <a:ext uri="{FF2B5EF4-FFF2-40B4-BE49-F238E27FC236}">
                <a16:creationId xmlns:a16="http://schemas.microsoft.com/office/drawing/2014/main" id="{8F8450C3-9D22-43E5-A43F-58E2A6B5B03A}"/>
              </a:ext>
            </a:extLst>
          </p:cNvPr>
          <p:cNvSpPr txBox="1">
            <a:spLocks/>
          </p:cNvSpPr>
          <p:nvPr/>
        </p:nvSpPr>
        <p:spPr>
          <a:xfrm>
            <a:off x="5996763" y="2103912"/>
            <a:ext cx="2098158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Wat kan ik?</a:t>
            </a:r>
          </a:p>
          <a:p>
            <a:endParaRPr lang="nl-NL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Wat is</a:t>
            </a:r>
          </a:p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Haalbaar?</a:t>
            </a:r>
            <a:endParaRPr lang="en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2E71B97-2BA2-44B4-9671-94F32C7C7942}"/>
              </a:ext>
            </a:extLst>
          </p:cNvPr>
          <p:cNvSpPr/>
          <p:nvPr/>
        </p:nvSpPr>
        <p:spPr>
          <a:xfrm>
            <a:off x="7981507" y="4430233"/>
            <a:ext cx="744279" cy="581246"/>
          </a:xfrm>
          <a:prstGeom prst="rect">
            <a:avLst/>
          </a:prstGeom>
          <a:solidFill>
            <a:srgbClr val="FF9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1" name="Shape 645">
            <a:extLst>
              <a:ext uri="{FF2B5EF4-FFF2-40B4-BE49-F238E27FC236}">
                <a16:creationId xmlns:a16="http://schemas.microsoft.com/office/drawing/2014/main" id="{2A06D51F-0AAD-40AF-BC42-042CC8A48D54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82" name="Shape 646">
              <a:extLst>
                <a:ext uri="{FF2B5EF4-FFF2-40B4-BE49-F238E27FC236}">
                  <a16:creationId xmlns:a16="http://schemas.microsoft.com/office/drawing/2014/main" id="{7F309CCD-E9FA-47B1-8327-ED4E69AFCFD4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647">
              <a:extLst>
                <a:ext uri="{FF2B5EF4-FFF2-40B4-BE49-F238E27FC236}">
                  <a16:creationId xmlns:a16="http://schemas.microsoft.com/office/drawing/2014/main" id="{0446A816-7518-4856-B179-EA2067727639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648">
              <a:extLst>
                <a:ext uri="{FF2B5EF4-FFF2-40B4-BE49-F238E27FC236}">
                  <a16:creationId xmlns:a16="http://schemas.microsoft.com/office/drawing/2014/main" id="{16FAD881-7462-4CB6-A53C-162962DC06BC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649">
              <a:extLst>
                <a:ext uri="{FF2B5EF4-FFF2-40B4-BE49-F238E27FC236}">
                  <a16:creationId xmlns:a16="http://schemas.microsoft.com/office/drawing/2014/main" id="{273DE95B-2ECC-4AD2-95C6-4B52EFD14C0E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995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490750" y="1763502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Ervaringsdeskundige begeleiders</a:t>
            </a:r>
            <a:endParaRPr lang="en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Deelnemers: min. 6 – max. 10</a:t>
            </a:r>
            <a:endParaRPr lang="en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Oefeningen voor thuis</a:t>
            </a:r>
          </a:p>
          <a:p>
            <a:pPr marL="457200" lvl="0" indent="-355600"/>
            <a:r>
              <a:rPr lang="nl-NL" dirty="0"/>
              <a:t>Kosten 60 euro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Voorwaarde is lidmaatschap van een </a:t>
            </a:r>
            <a:r>
              <a:rPr lang="en" dirty="0"/>
              <a:t>van de aangesloten organisaties</a:t>
            </a:r>
            <a:endParaRPr lang="nl-NL" dirty="0"/>
          </a:p>
        </p:txBody>
      </p:sp>
      <p:sp>
        <p:nvSpPr>
          <p:cNvPr id="8" name="Shape 389">
            <a:extLst>
              <a:ext uri="{FF2B5EF4-FFF2-40B4-BE49-F238E27FC236}">
                <a16:creationId xmlns:a16="http://schemas.microsoft.com/office/drawing/2014/main" id="{3740040C-D6AB-4AD6-969E-775478F70594}"/>
              </a:ext>
            </a:extLst>
          </p:cNvPr>
          <p:cNvSpPr txBox="1">
            <a:spLocks/>
          </p:cNvSpPr>
          <p:nvPr/>
        </p:nvSpPr>
        <p:spPr>
          <a:xfrm>
            <a:off x="-1097158" y="1543920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Ins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&amp;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outs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188B8FE-591B-4EA6-BCE4-47B3F521619F}"/>
              </a:ext>
            </a:extLst>
          </p:cNvPr>
          <p:cNvSpPr/>
          <p:nvPr/>
        </p:nvSpPr>
        <p:spPr>
          <a:xfrm>
            <a:off x="8066567" y="4423144"/>
            <a:ext cx="673396" cy="607658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Shape 645">
            <a:extLst>
              <a:ext uri="{FF2B5EF4-FFF2-40B4-BE49-F238E27FC236}">
                <a16:creationId xmlns:a16="http://schemas.microsoft.com/office/drawing/2014/main" id="{B974B270-7906-448C-B8FD-A48852E64B0C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9" name="Shape 646">
              <a:extLst>
                <a:ext uri="{FF2B5EF4-FFF2-40B4-BE49-F238E27FC236}">
                  <a16:creationId xmlns:a16="http://schemas.microsoft.com/office/drawing/2014/main" id="{92D86F47-C51B-4E03-9920-9190E626CF60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7">
              <a:extLst>
                <a:ext uri="{FF2B5EF4-FFF2-40B4-BE49-F238E27FC236}">
                  <a16:creationId xmlns:a16="http://schemas.microsoft.com/office/drawing/2014/main" id="{02FAF79F-E6E8-440D-BFBA-221B65F15C0B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8">
              <a:extLst>
                <a:ext uri="{FF2B5EF4-FFF2-40B4-BE49-F238E27FC236}">
                  <a16:creationId xmlns:a16="http://schemas.microsoft.com/office/drawing/2014/main" id="{A23E9E60-FE0F-46DB-A4C6-07386D14E9DE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9">
              <a:extLst>
                <a:ext uri="{FF2B5EF4-FFF2-40B4-BE49-F238E27FC236}">
                  <a16:creationId xmlns:a16="http://schemas.microsoft.com/office/drawing/2014/main" id="{DD04DD5A-B77C-4910-A10A-21F2454A34E0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738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53181"/>
          <a:stretch/>
        </p:blipFill>
        <p:spPr>
          <a:xfrm>
            <a:off x="4636617" y="2004535"/>
            <a:ext cx="4648061" cy="303030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211011"/>
            <a:ext cx="4953622" cy="36888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8" t="18080" r="25858" b="24940"/>
          <a:stretch/>
        </p:blipFill>
        <p:spPr>
          <a:xfrm>
            <a:off x="7465180" y="140678"/>
            <a:ext cx="1567376" cy="14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229135" y="614863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sz="4800" dirty="0">
                <a:latin typeface="Bebas Neue" panose="020B0606020202050201" pitchFamily="34" charset="0"/>
              </a:rPr>
              <a:t>Contact</a:t>
            </a:r>
            <a:endParaRPr lang="en" sz="4800" dirty="0">
              <a:latin typeface="Bebas Neue" panose="020B0606020202050201" pitchFamily="34" charset="0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3000980" y="253686"/>
            <a:ext cx="2599786" cy="2630400"/>
          </a:xfrm>
          <a:prstGeom prst="ellipse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828547" y="2450691"/>
            <a:ext cx="2599786" cy="2553700"/>
          </a:xfrm>
          <a:prstGeom prst="ellipse">
            <a:avLst/>
          </a:prstGeom>
          <a:noFill/>
          <a:ln w="9525" cap="flat" cmpd="sng">
            <a:solidFill>
              <a:srgbClr val="FC406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" name="Shape 424">
            <a:extLst>
              <a:ext uri="{FF2B5EF4-FFF2-40B4-BE49-F238E27FC236}">
                <a16:creationId xmlns:a16="http://schemas.microsoft.com/office/drawing/2014/main" id="{E8B3B721-4F35-47EC-9601-6F433830C961}"/>
              </a:ext>
            </a:extLst>
          </p:cNvPr>
          <p:cNvSpPr txBox="1">
            <a:spLocks/>
          </p:cNvSpPr>
          <p:nvPr/>
        </p:nvSpPr>
        <p:spPr>
          <a:xfrm>
            <a:off x="4104912" y="3263579"/>
            <a:ext cx="5292300" cy="18799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Aanmelden/info cursus</a:t>
            </a:r>
          </a:p>
          <a:p>
            <a:pPr marL="457200" indent="-355600">
              <a:buSzPct val="100000"/>
            </a:pPr>
            <a:endParaRPr lang="nl-NL" dirty="0">
              <a:solidFill>
                <a:schemeClr val="bg2"/>
              </a:solidFill>
              <a:latin typeface="Arial Nova" panose="020B0504020202020204" pitchFamily="34" charset="0"/>
              <a:ea typeface="Microsoft YaHei Light" panose="020B0502040204020203" pitchFamily="34" charset="-122"/>
            </a:endParaRPr>
          </a:p>
          <a:p>
            <a:pPr marL="457200" indent="-355600">
              <a:buSzPct val="100000"/>
            </a:pPr>
            <a:r>
              <a:rPr lang="nl-NL" sz="1200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cursus@sterkmetpijn.nl</a:t>
            </a:r>
          </a:p>
        </p:txBody>
      </p:sp>
      <p:sp>
        <p:nvSpPr>
          <p:cNvPr id="8" name="Shape 424">
            <a:extLst>
              <a:ext uri="{FF2B5EF4-FFF2-40B4-BE49-F238E27FC236}">
                <a16:creationId xmlns:a16="http://schemas.microsoft.com/office/drawing/2014/main" id="{472072B1-41CE-496C-A2BE-D3F9F28A43DB}"/>
              </a:ext>
            </a:extLst>
          </p:cNvPr>
          <p:cNvSpPr txBox="1">
            <a:spLocks/>
          </p:cNvSpPr>
          <p:nvPr/>
        </p:nvSpPr>
        <p:spPr>
          <a:xfrm>
            <a:off x="2768977" y="741448"/>
            <a:ext cx="5292300" cy="187992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     Samenwerkingsverband</a:t>
            </a:r>
          </a:p>
          <a:p>
            <a:pPr marL="457200" indent="-355600">
              <a:buSzPct val="100000"/>
            </a:pPr>
            <a:r>
              <a:rPr lang="nl-NL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     Pijnpatiënten naar één stem</a:t>
            </a:r>
          </a:p>
          <a:p>
            <a:pPr marL="457200" indent="-355600">
              <a:buSzPct val="100000"/>
            </a:pPr>
            <a:endParaRPr lang="nl-NL" dirty="0">
              <a:solidFill>
                <a:schemeClr val="bg2"/>
              </a:solidFill>
              <a:latin typeface="Arial Nova" panose="020B0504020202020204" pitchFamily="34" charset="0"/>
              <a:ea typeface="Microsoft YaHei Light" panose="020B0502040204020203" pitchFamily="34" charset="-122"/>
            </a:endParaRPr>
          </a:p>
          <a:p>
            <a:pPr marL="457200" indent="-355600">
              <a:buSzPct val="100000"/>
            </a:pPr>
            <a:r>
              <a:rPr lang="nl-NL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     </a:t>
            </a:r>
            <a:r>
              <a:rPr lang="nl-NL" sz="1200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info@pijnpatientennaar1stem.nl</a:t>
            </a:r>
          </a:p>
          <a:p>
            <a:pPr marL="457200" indent="-355600">
              <a:buSzPct val="100000"/>
            </a:pPr>
            <a:r>
              <a:rPr lang="nl-NL" sz="1200" dirty="0">
                <a:solidFill>
                  <a:schemeClr val="bg2"/>
                </a:solidFill>
                <a:latin typeface="Arial Nova" panose="020B0504020202020204" pitchFamily="34" charset="0"/>
                <a:ea typeface="Microsoft YaHei Light" panose="020B0502040204020203" pitchFamily="34" charset="-122"/>
              </a:rPr>
              <a:t>      www.pijnpatientennaar1stem.nl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2D285E-40AE-488C-99B9-98E0DE124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1" y="1555103"/>
            <a:ext cx="1750753" cy="984798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4A8EF79-2D49-49B8-AC5F-BD09047C1E62}"/>
              </a:ext>
            </a:extLst>
          </p:cNvPr>
          <p:cNvSpPr/>
          <p:nvPr/>
        </p:nvSpPr>
        <p:spPr>
          <a:xfrm>
            <a:off x="8061277" y="4462395"/>
            <a:ext cx="645042" cy="541995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Shape 645">
            <a:extLst>
              <a:ext uri="{FF2B5EF4-FFF2-40B4-BE49-F238E27FC236}">
                <a16:creationId xmlns:a16="http://schemas.microsoft.com/office/drawing/2014/main" id="{56003EBE-7271-48F3-89C8-5E28A29E0310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16" name="Shape 646">
              <a:extLst>
                <a:ext uri="{FF2B5EF4-FFF2-40B4-BE49-F238E27FC236}">
                  <a16:creationId xmlns:a16="http://schemas.microsoft.com/office/drawing/2014/main" id="{28E3AFAF-3790-4075-9C73-4AF87AA261D4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47">
              <a:extLst>
                <a:ext uri="{FF2B5EF4-FFF2-40B4-BE49-F238E27FC236}">
                  <a16:creationId xmlns:a16="http://schemas.microsoft.com/office/drawing/2014/main" id="{EF1D2BBD-EA34-4A8D-85B8-A9198EA51651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48">
              <a:extLst>
                <a:ext uri="{FF2B5EF4-FFF2-40B4-BE49-F238E27FC236}">
                  <a16:creationId xmlns:a16="http://schemas.microsoft.com/office/drawing/2014/main" id="{ADB6A4F4-275F-49CF-9E7D-1BC2A2F6BEEC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49">
              <a:extLst>
                <a:ext uri="{FF2B5EF4-FFF2-40B4-BE49-F238E27FC236}">
                  <a16:creationId xmlns:a16="http://schemas.microsoft.com/office/drawing/2014/main" id="{FB802AE5-DAD4-4412-AE53-F57B2BD685AE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0CCED6BB-0D2C-4382-9312-4D6CD103666B}"/>
              </a:ext>
            </a:extLst>
          </p:cNvPr>
          <p:cNvSpPr/>
          <p:nvPr/>
        </p:nvSpPr>
        <p:spPr>
          <a:xfrm>
            <a:off x="0" y="354419"/>
            <a:ext cx="701664" cy="619354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Shape 645">
            <a:extLst>
              <a:ext uri="{FF2B5EF4-FFF2-40B4-BE49-F238E27FC236}">
                <a16:creationId xmlns:a16="http://schemas.microsoft.com/office/drawing/2014/main" id="{F47152DA-5500-4AA8-9E58-F4A0FFD18E7E}"/>
              </a:ext>
            </a:extLst>
          </p:cNvPr>
          <p:cNvGrpSpPr/>
          <p:nvPr/>
        </p:nvGrpSpPr>
        <p:grpSpPr>
          <a:xfrm>
            <a:off x="187940" y="354419"/>
            <a:ext cx="444168" cy="625662"/>
            <a:chOff x="4630125" y="278900"/>
            <a:chExt cx="400675" cy="456675"/>
          </a:xfrm>
        </p:grpSpPr>
        <p:sp>
          <p:nvSpPr>
            <p:cNvPr id="12" name="Shape 646">
              <a:extLst>
                <a:ext uri="{FF2B5EF4-FFF2-40B4-BE49-F238E27FC236}">
                  <a16:creationId xmlns:a16="http://schemas.microsoft.com/office/drawing/2014/main" id="{CFEAFD84-B43A-46F3-AF37-1A55EF437D8B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7">
              <a:extLst>
                <a:ext uri="{FF2B5EF4-FFF2-40B4-BE49-F238E27FC236}">
                  <a16:creationId xmlns:a16="http://schemas.microsoft.com/office/drawing/2014/main" id="{A2A22B26-D8A6-4642-9434-BF223F98E5DA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8">
              <a:extLst>
                <a:ext uri="{FF2B5EF4-FFF2-40B4-BE49-F238E27FC236}">
                  <a16:creationId xmlns:a16="http://schemas.microsoft.com/office/drawing/2014/main" id="{862C2BBF-5F0A-4774-8662-35C7DDEF8F1B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9">
              <a:extLst>
                <a:ext uri="{FF2B5EF4-FFF2-40B4-BE49-F238E27FC236}">
                  <a16:creationId xmlns:a16="http://schemas.microsoft.com/office/drawing/2014/main" id="{6AEB4884-C2A2-4325-8182-B45B98D383B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411">
            <a:extLst>
              <a:ext uri="{FF2B5EF4-FFF2-40B4-BE49-F238E27FC236}">
                <a16:creationId xmlns:a16="http://schemas.microsoft.com/office/drawing/2014/main" id="{2A30D323-424F-4955-B56D-BA8186879CBE}"/>
              </a:ext>
            </a:extLst>
          </p:cNvPr>
          <p:cNvSpPr txBox="1">
            <a:spLocks/>
          </p:cNvSpPr>
          <p:nvPr/>
        </p:nvSpPr>
        <p:spPr>
          <a:xfrm>
            <a:off x="2736111" y="1978584"/>
            <a:ext cx="4917311" cy="531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nl-NL" sz="3600" dirty="0">
                <a:solidFill>
                  <a:schemeClr val="bg2"/>
                </a:solidFill>
                <a:latin typeface="Bebas Neue" panose="020B0606020202050201" pitchFamily="34" charset="0"/>
              </a:rPr>
              <a:t>Cursus ‘Sterk met pijn’</a:t>
            </a:r>
            <a:endParaRPr lang="en" sz="3600" dirty="0">
              <a:solidFill>
                <a:schemeClr val="bg2"/>
              </a:solidFill>
              <a:latin typeface="Bebas Neue" panose="020B0606020202050201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249EF5E-8BDC-4468-B235-9156D05C10E1}"/>
              </a:ext>
            </a:extLst>
          </p:cNvPr>
          <p:cNvSpPr/>
          <p:nvPr/>
        </p:nvSpPr>
        <p:spPr>
          <a:xfrm>
            <a:off x="2623466" y="2510162"/>
            <a:ext cx="6014788" cy="2026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55600"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</a:pPr>
            <a:r>
              <a:rPr lang="nl-NL" dirty="0">
                <a:solidFill>
                  <a:srgbClr val="4A5C65"/>
                </a:solidFill>
                <a:latin typeface="Lato Light"/>
                <a:sym typeface="Lato Light"/>
              </a:rPr>
              <a:t>Initiatief Samenwerkingsverband Pijnpatiënten naar één stem (SWP)</a:t>
            </a:r>
          </a:p>
          <a:p>
            <a:pPr marL="457200" lvl="0" indent="-355600"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</a:pPr>
            <a:r>
              <a:rPr lang="nl-NL" dirty="0">
                <a:solidFill>
                  <a:srgbClr val="4A5C65"/>
                </a:solidFill>
                <a:latin typeface="Lato Light"/>
                <a:sym typeface="Lato Light"/>
              </a:rPr>
              <a:t>Doel van de cursus: beter leren omgaan met chronische pijn</a:t>
            </a:r>
          </a:p>
          <a:p>
            <a:pPr marL="457200" lvl="0" indent="-355600"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</a:pPr>
            <a:r>
              <a:rPr lang="nl-NL" dirty="0">
                <a:solidFill>
                  <a:srgbClr val="4A5C65"/>
                </a:solidFill>
                <a:latin typeface="Lato Light"/>
                <a:sym typeface="Lato Light"/>
              </a:rPr>
              <a:t>Sleutelwoorden</a:t>
            </a:r>
          </a:p>
          <a:p>
            <a:pPr marL="101600" lvl="0">
              <a:spcAft>
                <a:spcPts val="1000"/>
              </a:spcAft>
              <a:buClr>
                <a:srgbClr val="A6BCC9"/>
              </a:buClr>
              <a:buSzPct val="100000"/>
            </a:pPr>
            <a:endParaRPr lang="nl-NL" dirty="0">
              <a:solidFill>
                <a:srgbClr val="4A5C65"/>
              </a:solidFill>
              <a:latin typeface="Lato Light"/>
              <a:sym typeface="Lato Light"/>
            </a:endParaRPr>
          </a:p>
          <a:p>
            <a:pPr marL="101600" lvl="0">
              <a:spcAft>
                <a:spcPts val="1000"/>
              </a:spcAft>
              <a:buClr>
                <a:srgbClr val="A6BCC9"/>
              </a:buClr>
              <a:buSzPct val="100000"/>
            </a:pPr>
            <a:endParaRPr lang="nl-NL" dirty="0">
              <a:solidFill>
                <a:srgbClr val="4A5C65"/>
              </a:solidFill>
              <a:latin typeface="Lato Light"/>
              <a:sym typeface="Lato Light"/>
            </a:endParaRPr>
          </a:p>
          <a:p>
            <a:pPr marL="457200" lvl="0" indent="-355600"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</a:pPr>
            <a:r>
              <a:rPr lang="nl-NL" dirty="0">
                <a:solidFill>
                  <a:srgbClr val="4A5C65"/>
                </a:solidFill>
                <a:latin typeface="Lato Light"/>
                <a:sym typeface="Lato Light"/>
              </a:rPr>
              <a:t>Streven: iedere deelnemer neemt de regie weer in eigen hand</a:t>
            </a:r>
            <a:endParaRPr lang="en" dirty="0">
              <a:solidFill>
                <a:srgbClr val="4A5C65"/>
              </a:solidFill>
              <a:latin typeface="Lato Light"/>
              <a:sym typeface="Lato Light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DEE7A43-15C2-45CC-B026-E368E7470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" y="1599314"/>
            <a:ext cx="2411624" cy="13565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0467DED-805F-4E71-AEE5-257F634CC4A7}"/>
              </a:ext>
            </a:extLst>
          </p:cNvPr>
          <p:cNvSpPr txBox="1"/>
          <p:nvPr/>
        </p:nvSpPr>
        <p:spPr>
          <a:xfrm>
            <a:off x="3936935" y="3421010"/>
            <a:ext cx="20385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>
                <a:solidFill>
                  <a:schemeClr val="bg2"/>
                </a:solidFill>
                <a:latin typeface="Lato Light"/>
              </a:rPr>
              <a:t>Ondersteunen</a:t>
            </a:r>
          </a:p>
          <a:p>
            <a:r>
              <a:rPr lang="nl-NL" sz="1300" dirty="0">
                <a:solidFill>
                  <a:schemeClr val="bg2"/>
                </a:solidFill>
                <a:latin typeface="Lato Light"/>
              </a:rPr>
              <a:t>Eigen mogelijkheden</a:t>
            </a:r>
          </a:p>
          <a:p>
            <a:r>
              <a:rPr lang="nl-NL" sz="1300" dirty="0">
                <a:solidFill>
                  <a:schemeClr val="bg2"/>
                </a:solidFill>
                <a:latin typeface="Lato Light"/>
              </a:rPr>
              <a:t>Zelf én samen doen</a:t>
            </a:r>
          </a:p>
        </p:txBody>
      </p:sp>
    </p:spTree>
    <p:extLst>
      <p:ext uri="{BB962C8B-B14F-4D97-AF65-F5344CB8AC3E}">
        <p14:creationId xmlns:p14="http://schemas.microsoft.com/office/powerpoint/2010/main" val="53897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9">
            <a:extLst>
              <a:ext uri="{FF2B5EF4-FFF2-40B4-BE49-F238E27FC236}">
                <a16:creationId xmlns:a16="http://schemas.microsoft.com/office/drawing/2014/main" id="{9EE4F0E0-9CAB-49A3-A7CB-AC99D9E51B8C}"/>
              </a:ext>
            </a:extLst>
          </p:cNvPr>
          <p:cNvSpPr txBox="1">
            <a:spLocks/>
          </p:cNvSpPr>
          <p:nvPr/>
        </p:nvSpPr>
        <p:spPr>
          <a:xfrm>
            <a:off x="729378" y="1416330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3600" dirty="0" err="1">
                <a:solidFill>
                  <a:schemeClr val="bg1"/>
                </a:solidFill>
                <a:latin typeface="Bebas Neue" panose="020B0606020202050201" pitchFamily="34" charset="0"/>
              </a:rPr>
              <a:t>Swp</a:t>
            </a:r>
            <a:r>
              <a:rPr lang="nl-NL" sz="3600" dirty="0">
                <a:solidFill>
                  <a:schemeClr val="bg1"/>
                </a:solidFill>
                <a:latin typeface="Bebas Neue" panose="020B0606020202050201" pitchFamily="34" charset="0"/>
              </a:rPr>
              <a:t> in ‘t kort</a:t>
            </a:r>
            <a:endParaRPr lang="en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3" name="Afbeelding 2" descr="Afbeelding met binnen, wit, hand, vasthouden&#10;&#10;Beschrijving is gegenereerd met hoge betrouwbaarheid">
            <a:extLst>
              <a:ext uri="{FF2B5EF4-FFF2-40B4-BE49-F238E27FC236}">
                <a16:creationId xmlns:a16="http://schemas.microsoft.com/office/drawing/2014/main" id="{438C84C2-D2EE-488A-B358-5CEB4404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8" y="1352534"/>
            <a:ext cx="4114413" cy="308816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F9C8C73-0142-467C-A1E6-6377F37D7BC6}"/>
              </a:ext>
            </a:extLst>
          </p:cNvPr>
          <p:cNvSpPr/>
          <p:nvPr/>
        </p:nvSpPr>
        <p:spPr>
          <a:xfrm>
            <a:off x="8031125" y="4457802"/>
            <a:ext cx="722929" cy="541382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Shape 645">
            <a:extLst>
              <a:ext uri="{FF2B5EF4-FFF2-40B4-BE49-F238E27FC236}">
                <a16:creationId xmlns:a16="http://schemas.microsoft.com/office/drawing/2014/main" id="{E0F2A6B9-8E75-48C0-8E93-7B01AAEA9003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11" name="Shape 646">
              <a:extLst>
                <a:ext uri="{FF2B5EF4-FFF2-40B4-BE49-F238E27FC236}">
                  <a16:creationId xmlns:a16="http://schemas.microsoft.com/office/drawing/2014/main" id="{D747EFB2-C934-412C-9A3B-8A84CDFECB53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7">
              <a:extLst>
                <a:ext uri="{FF2B5EF4-FFF2-40B4-BE49-F238E27FC236}">
                  <a16:creationId xmlns:a16="http://schemas.microsoft.com/office/drawing/2014/main" id="{79F0746D-8F32-4848-98D8-D25A199D7331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8">
              <a:extLst>
                <a:ext uri="{FF2B5EF4-FFF2-40B4-BE49-F238E27FC236}">
                  <a16:creationId xmlns:a16="http://schemas.microsoft.com/office/drawing/2014/main" id="{86B61F6C-BCAB-4DD4-9B5C-B9CA737D29E9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9">
              <a:extLst>
                <a:ext uri="{FF2B5EF4-FFF2-40B4-BE49-F238E27FC236}">
                  <a16:creationId xmlns:a16="http://schemas.microsoft.com/office/drawing/2014/main" id="{314C21E0-41F9-4AD6-9857-D4A0DFA8CA86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4282DE98-3238-40D8-BB43-660B8B011117}"/>
              </a:ext>
            </a:extLst>
          </p:cNvPr>
          <p:cNvSpPr/>
          <p:nvPr/>
        </p:nvSpPr>
        <p:spPr>
          <a:xfrm>
            <a:off x="598968" y="2083702"/>
            <a:ext cx="541906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>
              <a:spcAft>
                <a:spcPts val="1000"/>
              </a:spcAft>
              <a:buClr>
                <a:srgbClr val="A6BCC9"/>
              </a:buClr>
              <a:buSzPct val="100000"/>
            </a:pPr>
            <a:r>
              <a:rPr lang="nl-NL" dirty="0">
                <a:solidFill>
                  <a:schemeClr val="bg1"/>
                </a:solidFill>
                <a:latin typeface="Lato Light"/>
                <a:sym typeface="Lato Light"/>
              </a:rPr>
              <a:t>       </a:t>
            </a:r>
            <a:r>
              <a:rPr lang="nl-NL" dirty="0">
                <a:solidFill>
                  <a:schemeClr val="bg1"/>
                </a:solidFill>
                <a:latin typeface="Arial Nova Light" panose="020B0304020202020204" pitchFamily="34" charset="0"/>
                <a:sym typeface="Lato Light"/>
              </a:rPr>
              <a:t>18 patiëntenorganisaties te maken met chronische pijn</a:t>
            </a:r>
          </a:p>
          <a:p>
            <a:pPr marL="101600" lvl="0">
              <a:spcAft>
                <a:spcPts val="1000"/>
              </a:spcAft>
              <a:buClr>
                <a:srgbClr val="A6BCC9"/>
              </a:buClr>
              <a:buSzPct val="100000"/>
            </a:pPr>
            <a:endParaRPr lang="nl-NL" dirty="0">
              <a:solidFill>
                <a:schemeClr val="tx1"/>
              </a:solidFill>
              <a:latin typeface="Lato Light"/>
              <a:sym typeface="Lato Light"/>
            </a:endParaRPr>
          </a:p>
          <a:p>
            <a:pPr marL="101600" lvl="0">
              <a:spcAft>
                <a:spcPts val="1000"/>
              </a:spcAft>
              <a:buClr>
                <a:srgbClr val="A6BCC9"/>
              </a:buClr>
              <a:buSzPct val="100000"/>
            </a:pPr>
            <a:r>
              <a:rPr lang="nl-NL" dirty="0">
                <a:solidFill>
                  <a:schemeClr val="bg1"/>
                </a:solidFill>
                <a:latin typeface="Arial Nova Light" panose="020B0304020202020204" pitchFamily="34" charset="0"/>
                <a:sym typeface="Lato Light"/>
              </a:rPr>
              <a:t>        Doel: betere pijnzorg voor mensen met chronische pijn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dirty="0">
                <a:solidFill>
                  <a:schemeClr val="bg1"/>
                </a:solidFill>
                <a:latin typeface="Arial Nova Light" panose="020B0304020202020204" pitchFamily="34" charset="0"/>
              </a:rPr>
              <a:t>	 </a:t>
            </a:r>
            <a:r>
              <a:rPr lang="nl-NL" sz="1300" dirty="0">
                <a:solidFill>
                  <a:schemeClr val="bg1"/>
                </a:solidFill>
                <a:latin typeface="Arial Nova Light" panose="020B0304020202020204" pitchFamily="34" charset="0"/>
              </a:rPr>
              <a:t>Erkennen als zelfstandige aandoening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1"/>
                </a:solidFill>
                <a:latin typeface="Arial Nova Light" panose="020B0304020202020204" pitchFamily="34" charset="0"/>
              </a:rPr>
              <a:t>	 Voorkomen chroniciteit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1"/>
                </a:solidFill>
                <a:latin typeface="Arial Nova Light" panose="020B0304020202020204" pitchFamily="34" charset="0"/>
              </a:rPr>
              <a:t>	 Begrip bij behandelaars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1"/>
                </a:solidFill>
                <a:latin typeface="Arial Nova Light" panose="020B0304020202020204" pitchFamily="34" charset="0"/>
              </a:rPr>
              <a:t>	 Voorkomen van dóórbehandeling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1"/>
                </a:solidFill>
                <a:latin typeface="Arial Nova Light" panose="020B0304020202020204" pitchFamily="34" charset="0"/>
              </a:rPr>
              <a:t>	 Richten op wat nog wél kan</a:t>
            </a:r>
          </a:p>
          <a:p>
            <a:pPr marL="457200" lvl="0" indent="-355600"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</a:pPr>
            <a:endParaRPr lang="nl-NL" dirty="0">
              <a:solidFill>
                <a:schemeClr val="tx1"/>
              </a:solidFill>
              <a:latin typeface="Lato Light"/>
              <a:sym typeface="Lato Ligh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1B7E1F-B859-4DBB-9705-F920D7726292}"/>
              </a:ext>
            </a:extLst>
          </p:cNvPr>
          <p:cNvSpPr txBox="1"/>
          <p:nvPr/>
        </p:nvSpPr>
        <p:spPr>
          <a:xfrm>
            <a:off x="847165" y="2107910"/>
            <a:ext cx="3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sym typeface="Wingdings" panose="05000000000000000000" pitchFamily="2" charset="2"/>
              </a:rPr>
              <a:t>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5134139-5124-4195-9285-276FAC08D7E6}"/>
              </a:ext>
            </a:extLst>
          </p:cNvPr>
          <p:cNvSpPr txBox="1"/>
          <p:nvPr/>
        </p:nvSpPr>
        <p:spPr>
          <a:xfrm>
            <a:off x="847165" y="2788730"/>
            <a:ext cx="34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sym typeface="Wingdings" panose="05000000000000000000" pitchFamily="2" charset="2"/>
              </a:rPr>
              <a:t>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3242929" y="1795751"/>
            <a:ext cx="3371700" cy="53157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nl-NL" sz="3600" dirty="0">
                <a:latin typeface="Bebas Neue" panose="020B0606020202050201" pitchFamily="34" charset="0"/>
              </a:rPr>
              <a:t>Chronische pijn</a:t>
            </a:r>
            <a:endParaRPr lang="en" sz="3600" dirty="0">
              <a:latin typeface="Bebas Neue" panose="020B0606020202050201" pitchFamily="34" charset="0"/>
            </a:endParaRPr>
          </a:p>
        </p:txBody>
      </p:sp>
      <p:sp>
        <p:nvSpPr>
          <p:cNvPr id="6" name="Shape 396">
            <a:extLst>
              <a:ext uri="{FF2B5EF4-FFF2-40B4-BE49-F238E27FC236}">
                <a16:creationId xmlns:a16="http://schemas.microsoft.com/office/drawing/2014/main" id="{2898BE05-AFCC-47A2-AA47-7473E3D9A042}"/>
              </a:ext>
            </a:extLst>
          </p:cNvPr>
          <p:cNvSpPr txBox="1">
            <a:spLocks/>
          </p:cNvSpPr>
          <p:nvPr/>
        </p:nvSpPr>
        <p:spPr>
          <a:xfrm>
            <a:off x="2876881" y="2126462"/>
            <a:ext cx="6181061" cy="236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bg2"/>
              </a:buClr>
              <a:buSzPct val="91666"/>
              <a:buFont typeface="Wingdings" panose="05000000000000000000" pitchFamily="2" charset="2"/>
              <a:buChar char="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Meer dan 2 miljoen Nederlanders</a:t>
            </a:r>
          </a:p>
          <a:p>
            <a:pPr marL="285750" indent="-285750">
              <a:buClr>
                <a:schemeClr val="bg2"/>
              </a:buClr>
              <a:buSzPct val="91666"/>
              <a:buFont typeface="Wingdings" panose="05000000000000000000" pitchFamily="2" charset="2"/>
              <a:buChar char="l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Duurt langer dan 3 maanden</a:t>
            </a:r>
          </a:p>
          <a:p>
            <a:pPr marL="285750" indent="-285750">
              <a:buClr>
                <a:schemeClr val="bg2"/>
              </a:buClr>
              <a:buSzPct val="91666"/>
              <a:buFont typeface="Wingdings" panose="05000000000000000000" pitchFamily="2" charset="2"/>
              <a:buChar char="l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Soms afwezig of andere intensiteit</a:t>
            </a:r>
          </a:p>
          <a:p>
            <a:pPr marL="285750" indent="-285750">
              <a:buClr>
                <a:schemeClr val="bg2"/>
              </a:buClr>
              <a:buSzPct val="91666"/>
              <a:buFont typeface="Wingdings" panose="05000000000000000000" pitchFamily="2" charset="2"/>
              <a:buChar char="l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Vastgesteld bij vele indicaties</a:t>
            </a:r>
          </a:p>
          <a:p>
            <a:pPr marL="285750" indent="-285750">
              <a:buClr>
                <a:schemeClr val="bg2"/>
              </a:buClr>
              <a:buSzPct val="91666"/>
              <a:buFont typeface="Wingdings" panose="05000000000000000000" pitchFamily="2" charset="2"/>
              <a:buChar char="l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Veelal is pijn de hoofdaandoening,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       soms een bijkomende klacht,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sz="1300" dirty="0">
                <a:solidFill>
                  <a:schemeClr val="bg2"/>
                </a:solidFill>
                <a:latin typeface="Arial Nova" panose="020B0504020202020204" pitchFamily="34" charset="0"/>
              </a:rPr>
              <a:t>       heel vaak de meest invaliderende factor</a:t>
            </a:r>
          </a:p>
          <a:p>
            <a:pPr>
              <a:buClr>
                <a:schemeClr val="dk1"/>
              </a:buClr>
              <a:buSzPct val="91666"/>
            </a:pPr>
            <a:r>
              <a:rPr lang="nl-NL" dirty="0">
                <a:solidFill>
                  <a:schemeClr val="bg2"/>
                </a:solidFill>
              </a:rPr>
              <a:t>	</a:t>
            </a:r>
          </a:p>
          <a:p>
            <a:pPr>
              <a:buClr>
                <a:schemeClr val="dk1"/>
              </a:buClr>
              <a:buSzPct val="91666"/>
            </a:pPr>
            <a:endParaRPr lang="nl-NL" b="1" dirty="0">
              <a:solidFill>
                <a:schemeClr val="bg2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nl-NL" sz="1200" dirty="0">
              <a:solidFill>
                <a:schemeClr val="bg2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nl-NL" sz="1200" dirty="0">
              <a:solidFill>
                <a:schemeClr val="bg2"/>
              </a:solidFill>
            </a:endParaRPr>
          </a:p>
          <a:p>
            <a:pPr>
              <a:buClr>
                <a:schemeClr val="dk1"/>
              </a:buClr>
              <a:buSzPct val="91666"/>
              <a:buFont typeface="Arial"/>
              <a:buNone/>
            </a:pPr>
            <a:endParaRPr lang="nl-NL" sz="1200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3C5737F-4A82-4296-998E-401C9D3D9099}"/>
              </a:ext>
            </a:extLst>
          </p:cNvPr>
          <p:cNvSpPr/>
          <p:nvPr/>
        </p:nvSpPr>
        <p:spPr>
          <a:xfrm>
            <a:off x="2884968" y="4308020"/>
            <a:ext cx="715925" cy="375684"/>
          </a:xfrm>
          <a:prstGeom prst="rect">
            <a:avLst/>
          </a:prstGeom>
          <a:solidFill>
            <a:srgbClr val="C7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36457D3-A368-4672-8839-0755DBD44EED}"/>
              </a:ext>
            </a:extLst>
          </p:cNvPr>
          <p:cNvSpPr/>
          <p:nvPr/>
        </p:nvSpPr>
        <p:spPr>
          <a:xfrm>
            <a:off x="3110023" y="4120178"/>
            <a:ext cx="265813" cy="375684"/>
          </a:xfrm>
          <a:prstGeom prst="rect">
            <a:avLst/>
          </a:prstGeom>
          <a:solidFill>
            <a:srgbClr val="C7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908F9FA-ED14-4481-8277-4E68DFC93874}"/>
              </a:ext>
            </a:extLst>
          </p:cNvPr>
          <p:cNvSpPr/>
          <p:nvPr/>
        </p:nvSpPr>
        <p:spPr>
          <a:xfrm>
            <a:off x="2275368" y="964019"/>
            <a:ext cx="404038" cy="389861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AFEF346-11D4-4D7C-B5D8-CE7D2C14D04F}"/>
              </a:ext>
            </a:extLst>
          </p:cNvPr>
          <p:cNvSpPr/>
          <p:nvPr/>
        </p:nvSpPr>
        <p:spPr>
          <a:xfrm>
            <a:off x="5776913" y="491590"/>
            <a:ext cx="728662" cy="531579"/>
          </a:xfrm>
          <a:prstGeom prst="rect">
            <a:avLst/>
          </a:prstGeom>
          <a:solidFill>
            <a:srgbClr val="CBB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0ED59CC-7707-40AF-AF04-97856249F734}"/>
              </a:ext>
            </a:extLst>
          </p:cNvPr>
          <p:cNvSpPr/>
          <p:nvPr/>
        </p:nvSpPr>
        <p:spPr>
          <a:xfrm>
            <a:off x="6091238" y="822301"/>
            <a:ext cx="328612" cy="531579"/>
          </a:xfrm>
          <a:prstGeom prst="rect">
            <a:avLst/>
          </a:prstGeom>
          <a:solidFill>
            <a:srgbClr val="CBB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9F3004D-ED71-48C6-8285-4FB8A31979A5}"/>
              </a:ext>
            </a:extLst>
          </p:cNvPr>
          <p:cNvSpPr/>
          <p:nvPr/>
        </p:nvSpPr>
        <p:spPr>
          <a:xfrm>
            <a:off x="5967413" y="698229"/>
            <a:ext cx="728662" cy="531579"/>
          </a:xfrm>
          <a:prstGeom prst="rect">
            <a:avLst/>
          </a:prstGeom>
          <a:solidFill>
            <a:srgbClr val="CBB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0CD34CB-6362-4F1B-9F2B-A0EE9CABB05A}"/>
              </a:ext>
            </a:extLst>
          </p:cNvPr>
          <p:cNvSpPr/>
          <p:nvPr/>
        </p:nvSpPr>
        <p:spPr>
          <a:xfrm>
            <a:off x="6011863" y="730176"/>
            <a:ext cx="728662" cy="531579"/>
          </a:xfrm>
          <a:prstGeom prst="rect">
            <a:avLst/>
          </a:prstGeom>
          <a:solidFill>
            <a:srgbClr val="CBB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DB5225F-A6DF-43E8-AB4B-297EBC6F4B0D}"/>
              </a:ext>
            </a:extLst>
          </p:cNvPr>
          <p:cNvSpPr/>
          <p:nvPr/>
        </p:nvSpPr>
        <p:spPr>
          <a:xfrm>
            <a:off x="6091238" y="803442"/>
            <a:ext cx="271462" cy="531579"/>
          </a:xfrm>
          <a:prstGeom prst="rect">
            <a:avLst/>
          </a:prstGeom>
          <a:solidFill>
            <a:srgbClr val="CBB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ACA7AB2-8C18-4AE1-8F9C-76A2DAD7BE93}"/>
              </a:ext>
            </a:extLst>
          </p:cNvPr>
          <p:cNvSpPr txBox="1"/>
          <p:nvPr/>
        </p:nvSpPr>
        <p:spPr>
          <a:xfrm>
            <a:off x="5680075" y="814384"/>
            <a:ext cx="5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89">
            <a:extLst>
              <a:ext uri="{FF2B5EF4-FFF2-40B4-BE49-F238E27FC236}">
                <a16:creationId xmlns:a16="http://schemas.microsoft.com/office/drawing/2014/main" id="{931035B7-D77D-44DF-9576-6F213317779E}"/>
              </a:ext>
            </a:extLst>
          </p:cNvPr>
          <p:cNvSpPr txBox="1">
            <a:spLocks/>
          </p:cNvSpPr>
          <p:nvPr/>
        </p:nvSpPr>
        <p:spPr>
          <a:xfrm>
            <a:off x="1400072" y="1483502"/>
            <a:ext cx="5188687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Meest voorkomende klachten</a:t>
            </a:r>
            <a:endParaRPr lang="en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6" name="Shape 616">
            <a:extLst>
              <a:ext uri="{FF2B5EF4-FFF2-40B4-BE49-F238E27FC236}">
                <a16:creationId xmlns:a16="http://schemas.microsoft.com/office/drawing/2014/main" id="{35B4B0B0-6B4E-4E8B-8769-631B3124129A}"/>
              </a:ext>
            </a:extLst>
          </p:cNvPr>
          <p:cNvGrpSpPr/>
          <p:nvPr/>
        </p:nvGrpSpPr>
        <p:grpSpPr>
          <a:xfrm>
            <a:off x="4161996" y="199554"/>
            <a:ext cx="547889" cy="779732"/>
            <a:chOff x="590250" y="244200"/>
            <a:chExt cx="407975" cy="532175"/>
          </a:xfrm>
        </p:grpSpPr>
        <p:sp>
          <p:nvSpPr>
            <p:cNvPr id="7" name="Shape 617">
              <a:extLst>
                <a:ext uri="{FF2B5EF4-FFF2-40B4-BE49-F238E27FC236}">
                  <a16:creationId xmlns:a16="http://schemas.microsoft.com/office/drawing/2014/main" id="{B361E684-BC73-47C6-8BD9-15EA0DEEE9F1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18">
              <a:extLst>
                <a:ext uri="{FF2B5EF4-FFF2-40B4-BE49-F238E27FC236}">
                  <a16:creationId xmlns:a16="http://schemas.microsoft.com/office/drawing/2014/main" id="{1FC13ADD-2858-4742-A8D4-F619FFD61D31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19">
              <a:extLst>
                <a:ext uri="{FF2B5EF4-FFF2-40B4-BE49-F238E27FC236}">
                  <a16:creationId xmlns:a16="http://schemas.microsoft.com/office/drawing/2014/main" id="{205197D1-CE6F-4D82-83D2-8E6F9DF00102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20">
              <a:extLst>
                <a:ext uri="{FF2B5EF4-FFF2-40B4-BE49-F238E27FC236}">
                  <a16:creationId xmlns:a16="http://schemas.microsoft.com/office/drawing/2014/main" id="{FD727CAB-D598-4F39-BA74-1E0CC58D795C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21">
              <a:extLst>
                <a:ext uri="{FF2B5EF4-FFF2-40B4-BE49-F238E27FC236}">
                  <a16:creationId xmlns:a16="http://schemas.microsoft.com/office/drawing/2014/main" id="{A20520CB-D651-4081-A8F8-630F3A092BD3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22">
              <a:extLst>
                <a:ext uri="{FF2B5EF4-FFF2-40B4-BE49-F238E27FC236}">
                  <a16:creationId xmlns:a16="http://schemas.microsoft.com/office/drawing/2014/main" id="{AA50AEF5-B8C5-4BC8-BCC6-42C351030FF4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23">
              <a:extLst>
                <a:ext uri="{FF2B5EF4-FFF2-40B4-BE49-F238E27FC236}">
                  <a16:creationId xmlns:a16="http://schemas.microsoft.com/office/drawing/2014/main" id="{802A439E-D257-4D12-8F84-0A2F27B44267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24">
              <a:extLst>
                <a:ext uri="{FF2B5EF4-FFF2-40B4-BE49-F238E27FC236}">
                  <a16:creationId xmlns:a16="http://schemas.microsoft.com/office/drawing/2014/main" id="{375F87E2-2139-4E13-B524-D0B82E0F595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25">
              <a:extLst>
                <a:ext uri="{FF2B5EF4-FFF2-40B4-BE49-F238E27FC236}">
                  <a16:creationId xmlns:a16="http://schemas.microsoft.com/office/drawing/2014/main" id="{DAC914E8-25B9-406D-9469-88CC37CC7228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26">
              <a:extLst>
                <a:ext uri="{FF2B5EF4-FFF2-40B4-BE49-F238E27FC236}">
                  <a16:creationId xmlns:a16="http://schemas.microsoft.com/office/drawing/2014/main" id="{8201B350-37E1-40C9-BCD8-5EC6CE107967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27">
              <a:extLst>
                <a:ext uri="{FF2B5EF4-FFF2-40B4-BE49-F238E27FC236}">
                  <a16:creationId xmlns:a16="http://schemas.microsoft.com/office/drawing/2014/main" id="{18B44E84-F0A4-49DF-8181-D00D28298D16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628">
              <a:extLst>
                <a:ext uri="{FF2B5EF4-FFF2-40B4-BE49-F238E27FC236}">
                  <a16:creationId xmlns:a16="http://schemas.microsoft.com/office/drawing/2014/main" id="{2A86AF3F-D748-43C5-8884-A715F9739E7F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629">
              <a:extLst>
                <a:ext uri="{FF2B5EF4-FFF2-40B4-BE49-F238E27FC236}">
                  <a16:creationId xmlns:a16="http://schemas.microsoft.com/office/drawing/2014/main" id="{E332CE12-F228-4994-9DD0-0D7BEC84E2BB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30">
              <a:extLst>
                <a:ext uri="{FF2B5EF4-FFF2-40B4-BE49-F238E27FC236}">
                  <a16:creationId xmlns:a16="http://schemas.microsoft.com/office/drawing/2014/main" id="{ADFFEB56-5871-4331-88E8-3B753D070AD8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0044C17A-172C-42B3-9175-62A4ED8E5CE1}"/>
              </a:ext>
            </a:extLst>
          </p:cNvPr>
          <p:cNvSpPr/>
          <p:nvPr/>
        </p:nvSpPr>
        <p:spPr>
          <a:xfrm>
            <a:off x="20541" y="4022651"/>
            <a:ext cx="772548" cy="676061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4" name="Shape 645">
            <a:extLst>
              <a:ext uri="{FF2B5EF4-FFF2-40B4-BE49-F238E27FC236}">
                <a16:creationId xmlns:a16="http://schemas.microsoft.com/office/drawing/2014/main" id="{9B5A8364-7604-4BA3-AD88-E1429E4FB323}"/>
              </a:ext>
            </a:extLst>
          </p:cNvPr>
          <p:cNvGrpSpPr/>
          <p:nvPr/>
        </p:nvGrpSpPr>
        <p:grpSpPr>
          <a:xfrm>
            <a:off x="184731" y="4022651"/>
            <a:ext cx="444168" cy="625662"/>
            <a:chOff x="4630125" y="278900"/>
            <a:chExt cx="400675" cy="456675"/>
          </a:xfrm>
        </p:grpSpPr>
        <p:sp>
          <p:nvSpPr>
            <p:cNvPr id="25" name="Shape 646">
              <a:extLst>
                <a:ext uri="{FF2B5EF4-FFF2-40B4-BE49-F238E27FC236}">
                  <a16:creationId xmlns:a16="http://schemas.microsoft.com/office/drawing/2014/main" id="{E50CED1D-A6DF-4B95-AF59-FBE050C7798C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47">
              <a:extLst>
                <a:ext uri="{FF2B5EF4-FFF2-40B4-BE49-F238E27FC236}">
                  <a16:creationId xmlns:a16="http://schemas.microsoft.com/office/drawing/2014/main" id="{69A1CA4B-B2C9-41E7-99D9-1C9B33831C91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48">
              <a:extLst>
                <a:ext uri="{FF2B5EF4-FFF2-40B4-BE49-F238E27FC236}">
                  <a16:creationId xmlns:a16="http://schemas.microsoft.com/office/drawing/2014/main" id="{7AEECD22-CD59-4AC3-9DD8-CA0ED8E6C8CF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49">
              <a:extLst>
                <a:ext uri="{FF2B5EF4-FFF2-40B4-BE49-F238E27FC236}">
                  <a16:creationId xmlns:a16="http://schemas.microsoft.com/office/drawing/2014/main" id="{A28BE27F-47B9-4CA8-B20F-81BB191A4E84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" name="Shape 424">
            <a:extLst>
              <a:ext uri="{FF2B5EF4-FFF2-40B4-BE49-F238E27FC236}">
                <a16:creationId xmlns:a16="http://schemas.microsoft.com/office/drawing/2014/main" id="{4539CF50-9627-49F6-98AB-8BAECF7EF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6459" y="2079719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Pijn</a:t>
            </a:r>
            <a:endParaRPr lang="en" sz="1600" i="0" dirty="0"/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Vermoeidheid</a:t>
            </a:r>
            <a:endParaRPr lang="en" sz="1600" i="0" dirty="0"/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Energieverlies</a:t>
            </a:r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Slaapproblemen</a:t>
            </a:r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Stemmingswisselingen</a:t>
            </a:r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Chronische vermoeidheid</a:t>
            </a:r>
            <a:endParaRPr lang="en" sz="1600" i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490750" y="1763502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Grenzen leren kennen</a:t>
            </a:r>
            <a:endParaRPr lang="en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dirty="0"/>
              <a:t>Vooraf keuzes maken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Activiteiten doseren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‘Nee’ durven zeggen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Dingen durven vragen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nl-NL" dirty="0"/>
              <a:t>Niet alles kunnen wat je wilt, maar willen wat je kunt!</a:t>
            </a:r>
            <a:endParaRPr lang="en" dirty="0"/>
          </a:p>
        </p:txBody>
      </p:sp>
      <p:sp>
        <p:nvSpPr>
          <p:cNvPr id="8" name="Shape 389">
            <a:extLst>
              <a:ext uri="{FF2B5EF4-FFF2-40B4-BE49-F238E27FC236}">
                <a16:creationId xmlns:a16="http://schemas.microsoft.com/office/drawing/2014/main" id="{3740040C-D6AB-4AD6-969E-775478F70594}"/>
              </a:ext>
            </a:extLst>
          </p:cNvPr>
          <p:cNvSpPr txBox="1">
            <a:spLocks/>
          </p:cNvSpPr>
          <p:nvPr/>
        </p:nvSpPr>
        <p:spPr>
          <a:xfrm>
            <a:off x="-1040451" y="1543920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Als je chronisch</a:t>
            </a:r>
            <a:r>
              <a:rPr lang="en" sz="2800" dirty="0">
                <a:solidFill>
                  <a:schemeClr val="bg1"/>
                </a:solidFill>
                <a:latin typeface="Bebas Neue" panose="020B0606020202050201" pitchFamily="34" charset="0"/>
              </a:rPr>
              <a:t>e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bas Neue" panose="020B0606020202050201" pitchFamily="34" charset="0"/>
              </a:rPr>
              <a:t>P</a:t>
            </a:r>
            <a:r>
              <a:rPr lang="en" sz="2800" dirty="0">
                <a:solidFill>
                  <a:schemeClr val="bg1"/>
                </a:solidFill>
                <a:latin typeface="Bebas Neue" panose="020B0606020202050201" pitchFamily="34" charset="0"/>
              </a:rPr>
              <a:t>ijn hebt?</a:t>
            </a:r>
            <a:endParaRPr lang="nl-NL" sz="2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B0DC926-F605-4E83-8306-615CC765AAF5}"/>
              </a:ext>
            </a:extLst>
          </p:cNvPr>
          <p:cNvSpPr/>
          <p:nvPr/>
        </p:nvSpPr>
        <p:spPr>
          <a:xfrm>
            <a:off x="8073656" y="4467439"/>
            <a:ext cx="673310" cy="563363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Shape 645">
            <a:extLst>
              <a:ext uri="{FF2B5EF4-FFF2-40B4-BE49-F238E27FC236}">
                <a16:creationId xmlns:a16="http://schemas.microsoft.com/office/drawing/2014/main" id="{CD1CD7F4-7D77-4BE8-8264-7AA8FBE49FF8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9" name="Shape 646">
              <a:extLst>
                <a:ext uri="{FF2B5EF4-FFF2-40B4-BE49-F238E27FC236}">
                  <a16:creationId xmlns:a16="http://schemas.microsoft.com/office/drawing/2014/main" id="{2B5E0E2B-019B-4A27-9198-BD67DC19E97B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7">
              <a:extLst>
                <a:ext uri="{FF2B5EF4-FFF2-40B4-BE49-F238E27FC236}">
                  <a16:creationId xmlns:a16="http://schemas.microsoft.com/office/drawing/2014/main" id="{37735FD4-5B4C-4B16-B965-8AC44FCD0F30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8">
              <a:extLst>
                <a:ext uri="{FF2B5EF4-FFF2-40B4-BE49-F238E27FC236}">
                  <a16:creationId xmlns:a16="http://schemas.microsoft.com/office/drawing/2014/main" id="{FD8D3C27-6FFC-4D66-BF2F-B34B7D478779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9">
              <a:extLst>
                <a:ext uri="{FF2B5EF4-FFF2-40B4-BE49-F238E27FC236}">
                  <a16:creationId xmlns:a16="http://schemas.microsoft.com/office/drawing/2014/main" id="{49189ED8-280D-42E0-BD35-2BDAD1BB808D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89">
            <a:extLst>
              <a:ext uri="{FF2B5EF4-FFF2-40B4-BE49-F238E27FC236}">
                <a16:creationId xmlns:a16="http://schemas.microsoft.com/office/drawing/2014/main" id="{931035B7-D77D-44DF-9576-6F213317779E}"/>
              </a:ext>
            </a:extLst>
          </p:cNvPr>
          <p:cNvSpPr txBox="1">
            <a:spLocks/>
          </p:cNvSpPr>
          <p:nvPr/>
        </p:nvSpPr>
        <p:spPr>
          <a:xfrm>
            <a:off x="1353880" y="1501390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  <a:latin typeface="Bebas Neue" panose="020B0606020202050201" pitchFamily="34" charset="0"/>
              </a:rPr>
              <a:t>Cursus sterk met pijn</a:t>
            </a:r>
            <a:endParaRPr lang="en" sz="32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" name="Shape 424">
            <a:extLst>
              <a:ext uri="{FF2B5EF4-FFF2-40B4-BE49-F238E27FC236}">
                <a16:creationId xmlns:a16="http://schemas.microsoft.com/office/drawing/2014/main" id="{CA944E98-B343-4C7C-8080-04324E5D6C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53880" y="2117920"/>
            <a:ext cx="5292300" cy="326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Beter leren omgaan met chronische pijn</a:t>
            </a:r>
            <a:endParaRPr lang="en" sz="1600" i="0" dirty="0"/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Laagdrempelig</a:t>
            </a:r>
            <a:endParaRPr lang="en" sz="1600" i="0" dirty="0"/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Actieve houding gevraagd</a:t>
            </a:r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Ervaringen delen</a:t>
            </a:r>
          </a:p>
          <a:p>
            <a:pPr marL="457200" lvl="0" indent="-355600" algn="l" rtl="0">
              <a:spcBef>
                <a:spcPts val="0"/>
              </a:spcBef>
              <a:buSzPct val="100000"/>
            </a:pPr>
            <a:r>
              <a:rPr lang="nl-NL" sz="1600" i="0" dirty="0"/>
              <a:t>Kan een opstapje zijn naar een revalidatieprogramma</a:t>
            </a:r>
            <a:endParaRPr lang="en" sz="1600" i="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A4C9CFD-8427-4F52-8217-816C27E1B4C6}"/>
              </a:ext>
            </a:extLst>
          </p:cNvPr>
          <p:cNvSpPr/>
          <p:nvPr/>
        </p:nvSpPr>
        <p:spPr>
          <a:xfrm>
            <a:off x="4185726" y="261272"/>
            <a:ext cx="772548" cy="676061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Shape 645">
            <a:extLst>
              <a:ext uri="{FF2B5EF4-FFF2-40B4-BE49-F238E27FC236}">
                <a16:creationId xmlns:a16="http://schemas.microsoft.com/office/drawing/2014/main" id="{C73DAB8D-6BC2-43AD-B9E7-9563E5F31CFF}"/>
              </a:ext>
            </a:extLst>
          </p:cNvPr>
          <p:cNvGrpSpPr/>
          <p:nvPr/>
        </p:nvGrpSpPr>
        <p:grpSpPr>
          <a:xfrm>
            <a:off x="4184539" y="112197"/>
            <a:ext cx="773735" cy="974209"/>
            <a:chOff x="4630125" y="278900"/>
            <a:chExt cx="400675" cy="456675"/>
          </a:xfrm>
        </p:grpSpPr>
        <p:sp>
          <p:nvSpPr>
            <p:cNvPr id="10" name="Shape 646">
              <a:extLst>
                <a:ext uri="{FF2B5EF4-FFF2-40B4-BE49-F238E27FC236}">
                  <a16:creationId xmlns:a16="http://schemas.microsoft.com/office/drawing/2014/main" id="{4C818DE8-F2ED-4A34-82C1-9D1F52D37816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47">
              <a:extLst>
                <a:ext uri="{FF2B5EF4-FFF2-40B4-BE49-F238E27FC236}">
                  <a16:creationId xmlns:a16="http://schemas.microsoft.com/office/drawing/2014/main" id="{E03350D5-300B-4A38-90B0-FD6EA9A4D583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48">
              <a:extLst>
                <a:ext uri="{FF2B5EF4-FFF2-40B4-BE49-F238E27FC236}">
                  <a16:creationId xmlns:a16="http://schemas.microsoft.com/office/drawing/2014/main" id="{52FD0A2A-72B6-4319-A1E3-C4D54BC66734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9">
              <a:extLst>
                <a:ext uri="{FF2B5EF4-FFF2-40B4-BE49-F238E27FC236}">
                  <a16:creationId xmlns:a16="http://schemas.microsoft.com/office/drawing/2014/main" id="{5E4553EC-12E7-4768-8C13-259F72122DE4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529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284">
            <a:extLst>
              <a:ext uri="{FF2B5EF4-FFF2-40B4-BE49-F238E27FC236}">
                <a16:creationId xmlns:a16="http://schemas.microsoft.com/office/drawing/2014/main" id="{E0E7DDD6-4826-4DAE-BD2F-B44659211BDE}"/>
              </a:ext>
            </a:extLst>
          </p:cNvPr>
          <p:cNvCxnSpPr>
            <a:cxnSpLocks/>
          </p:cNvCxnSpPr>
          <p:nvPr/>
        </p:nvCxnSpPr>
        <p:spPr>
          <a:xfrm>
            <a:off x="-9600" y="3224072"/>
            <a:ext cx="8515647" cy="0"/>
          </a:xfrm>
          <a:prstGeom prst="straightConnector1">
            <a:avLst/>
          </a:prstGeom>
          <a:noFill/>
          <a:ln w="28575" cap="flat" cmpd="sng">
            <a:solidFill>
              <a:schemeClr val="bg2"/>
            </a:solidFill>
            <a:prstDash val="dash"/>
            <a:round/>
            <a:headEnd type="none" w="lg" len="lg"/>
            <a:tailEnd type="none" w="lg" len="lg"/>
          </a:ln>
        </p:spPr>
      </p:cxnSp>
      <p:grpSp>
        <p:nvGrpSpPr>
          <p:cNvPr id="20" name="Shape 291">
            <a:extLst>
              <a:ext uri="{FF2B5EF4-FFF2-40B4-BE49-F238E27FC236}">
                <a16:creationId xmlns:a16="http://schemas.microsoft.com/office/drawing/2014/main" id="{66BCB934-6996-449B-9468-861EC95D2ED1}"/>
              </a:ext>
            </a:extLst>
          </p:cNvPr>
          <p:cNvGrpSpPr/>
          <p:nvPr/>
        </p:nvGrpSpPr>
        <p:grpSpPr>
          <a:xfrm>
            <a:off x="1646746" y="3004739"/>
            <a:ext cx="433800" cy="433800"/>
            <a:chOff x="5382800" y="412975"/>
            <a:chExt cx="433800" cy="433800"/>
          </a:xfrm>
          <a:solidFill>
            <a:srgbClr val="FFC000"/>
          </a:solidFill>
        </p:grpSpPr>
        <p:sp>
          <p:nvSpPr>
            <p:cNvPr id="21" name="Shape 292">
              <a:extLst>
                <a:ext uri="{FF2B5EF4-FFF2-40B4-BE49-F238E27FC236}">
                  <a16:creationId xmlns:a16="http://schemas.microsoft.com/office/drawing/2014/main" id="{87A1B938-9F36-4525-BB88-6E6C70337270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93">
              <a:extLst>
                <a:ext uri="{FF2B5EF4-FFF2-40B4-BE49-F238E27FC236}">
                  <a16:creationId xmlns:a16="http://schemas.microsoft.com/office/drawing/2014/main" id="{C42D9B3D-E248-453A-8794-77F1EABC9013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94">
              <a:extLst>
                <a:ext uri="{FF2B5EF4-FFF2-40B4-BE49-F238E27FC236}">
                  <a16:creationId xmlns:a16="http://schemas.microsoft.com/office/drawing/2014/main" id="{10BE8ED7-6EE1-45B2-ADCE-4B338CCE97A5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91">
            <a:extLst>
              <a:ext uri="{FF2B5EF4-FFF2-40B4-BE49-F238E27FC236}">
                <a16:creationId xmlns:a16="http://schemas.microsoft.com/office/drawing/2014/main" id="{2E4E488B-B81B-43D3-8C24-2C2ABA565F4A}"/>
              </a:ext>
            </a:extLst>
          </p:cNvPr>
          <p:cNvGrpSpPr/>
          <p:nvPr/>
        </p:nvGrpSpPr>
        <p:grpSpPr>
          <a:xfrm>
            <a:off x="3833085" y="2809180"/>
            <a:ext cx="830276" cy="850828"/>
            <a:chOff x="5382800" y="412975"/>
            <a:chExt cx="433800" cy="433800"/>
          </a:xfrm>
          <a:solidFill>
            <a:srgbClr val="FC4067"/>
          </a:solidFill>
        </p:grpSpPr>
        <p:sp>
          <p:nvSpPr>
            <p:cNvPr id="25" name="Shape 292">
              <a:extLst>
                <a:ext uri="{FF2B5EF4-FFF2-40B4-BE49-F238E27FC236}">
                  <a16:creationId xmlns:a16="http://schemas.microsoft.com/office/drawing/2014/main" id="{6B6E1AC6-2F00-4AF5-86A0-A2A4DB55412F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93">
              <a:extLst>
                <a:ext uri="{FF2B5EF4-FFF2-40B4-BE49-F238E27FC236}">
                  <a16:creationId xmlns:a16="http://schemas.microsoft.com/office/drawing/2014/main" id="{76115759-698A-45CA-9BAC-15BD47CE1885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94">
              <a:extLst>
                <a:ext uri="{FF2B5EF4-FFF2-40B4-BE49-F238E27FC236}">
                  <a16:creationId xmlns:a16="http://schemas.microsoft.com/office/drawing/2014/main" id="{6E007484-82B7-4991-BE3D-0356709235E6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" name="Shape 291">
            <a:extLst>
              <a:ext uri="{FF2B5EF4-FFF2-40B4-BE49-F238E27FC236}">
                <a16:creationId xmlns:a16="http://schemas.microsoft.com/office/drawing/2014/main" id="{D4B8C625-5521-4E71-B820-7B59CB2748E9}"/>
              </a:ext>
            </a:extLst>
          </p:cNvPr>
          <p:cNvGrpSpPr/>
          <p:nvPr/>
        </p:nvGrpSpPr>
        <p:grpSpPr>
          <a:xfrm>
            <a:off x="6807106" y="3005550"/>
            <a:ext cx="433800" cy="433800"/>
            <a:chOff x="5382800" y="412975"/>
            <a:chExt cx="433800" cy="433800"/>
          </a:xfrm>
          <a:solidFill>
            <a:srgbClr val="FF9755"/>
          </a:solidFill>
        </p:grpSpPr>
        <p:sp>
          <p:nvSpPr>
            <p:cNvPr id="29" name="Shape 292">
              <a:extLst>
                <a:ext uri="{FF2B5EF4-FFF2-40B4-BE49-F238E27FC236}">
                  <a16:creationId xmlns:a16="http://schemas.microsoft.com/office/drawing/2014/main" id="{B1A0D89E-0B94-4C23-AFBB-905A28727A44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293">
              <a:extLst>
                <a:ext uri="{FF2B5EF4-FFF2-40B4-BE49-F238E27FC236}">
                  <a16:creationId xmlns:a16="http://schemas.microsoft.com/office/drawing/2014/main" id="{8252FE5A-91EA-4493-8FEF-BA453DD1013D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294">
              <a:extLst>
                <a:ext uri="{FF2B5EF4-FFF2-40B4-BE49-F238E27FC236}">
                  <a16:creationId xmlns:a16="http://schemas.microsoft.com/office/drawing/2014/main" id="{CEE26E81-E61B-491A-BA61-37F66A919D72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2" name="Shape 285">
            <a:extLst>
              <a:ext uri="{FF2B5EF4-FFF2-40B4-BE49-F238E27FC236}">
                <a16:creationId xmlns:a16="http://schemas.microsoft.com/office/drawing/2014/main" id="{B1B1BB3F-E859-4EA5-AE06-37793B89DEA1}"/>
              </a:ext>
            </a:extLst>
          </p:cNvPr>
          <p:cNvCxnSpPr>
            <a:cxnSpLocks/>
          </p:cNvCxnSpPr>
          <p:nvPr/>
        </p:nvCxnSpPr>
        <p:spPr>
          <a:xfrm flipV="1">
            <a:off x="1856440" y="2663172"/>
            <a:ext cx="0" cy="54309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33" name="Shape 285">
            <a:extLst>
              <a:ext uri="{FF2B5EF4-FFF2-40B4-BE49-F238E27FC236}">
                <a16:creationId xmlns:a16="http://schemas.microsoft.com/office/drawing/2014/main" id="{B8BA740D-41B2-473C-BB0C-B773312C8DB1}"/>
              </a:ext>
            </a:extLst>
          </p:cNvPr>
          <p:cNvCxnSpPr/>
          <p:nvPr/>
        </p:nvCxnSpPr>
        <p:spPr>
          <a:xfrm rot="10800000">
            <a:off x="4247997" y="3222333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34" name="Shape 285">
            <a:extLst>
              <a:ext uri="{FF2B5EF4-FFF2-40B4-BE49-F238E27FC236}">
                <a16:creationId xmlns:a16="http://schemas.microsoft.com/office/drawing/2014/main" id="{C2EC6FEF-6499-4239-B86C-1FE0CEA16405}"/>
              </a:ext>
            </a:extLst>
          </p:cNvPr>
          <p:cNvCxnSpPr>
            <a:cxnSpLocks/>
          </p:cNvCxnSpPr>
          <p:nvPr/>
        </p:nvCxnSpPr>
        <p:spPr>
          <a:xfrm flipV="1">
            <a:off x="7023888" y="2663172"/>
            <a:ext cx="0" cy="543099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5" name="Shape 389">
            <a:extLst>
              <a:ext uri="{FF2B5EF4-FFF2-40B4-BE49-F238E27FC236}">
                <a16:creationId xmlns:a16="http://schemas.microsoft.com/office/drawing/2014/main" id="{FE9DCBA5-0113-463A-9C70-D7925299CF2B}"/>
              </a:ext>
            </a:extLst>
          </p:cNvPr>
          <p:cNvSpPr txBox="1">
            <a:spLocks/>
          </p:cNvSpPr>
          <p:nvPr/>
        </p:nvSpPr>
        <p:spPr>
          <a:xfrm>
            <a:off x="3155702" y="403640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4800" dirty="0">
                <a:solidFill>
                  <a:schemeClr val="bg1"/>
                </a:solidFill>
                <a:latin typeface="Bebas Neue" panose="020B0606020202050201" pitchFamily="34" charset="0"/>
              </a:rPr>
              <a:t>Cursus duur</a:t>
            </a:r>
            <a:endParaRPr lang="en" sz="4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6" name="Shape 424">
            <a:extLst>
              <a:ext uri="{FF2B5EF4-FFF2-40B4-BE49-F238E27FC236}">
                <a16:creationId xmlns:a16="http://schemas.microsoft.com/office/drawing/2014/main" id="{D3C7C6D9-1772-4700-AECC-220E5BF66FDC}"/>
              </a:ext>
            </a:extLst>
          </p:cNvPr>
          <p:cNvSpPr txBox="1">
            <a:spLocks/>
          </p:cNvSpPr>
          <p:nvPr/>
        </p:nvSpPr>
        <p:spPr>
          <a:xfrm>
            <a:off x="898650" y="2177122"/>
            <a:ext cx="2309006" cy="32770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sz="1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 introductiebijeenkomst</a:t>
            </a:r>
            <a:endParaRPr lang="en" sz="1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355600">
              <a:buSzPct val="100000"/>
            </a:pPr>
            <a:endParaRPr lang="en" dirty="0"/>
          </a:p>
        </p:txBody>
      </p:sp>
      <p:sp>
        <p:nvSpPr>
          <p:cNvPr id="37" name="Shape 424">
            <a:extLst>
              <a:ext uri="{FF2B5EF4-FFF2-40B4-BE49-F238E27FC236}">
                <a16:creationId xmlns:a16="http://schemas.microsoft.com/office/drawing/2014/main" id="{93ABB4BD-3EDD-41FC-9714-C4085D9A4694}"/>
              </a:ext>
            </a:extLst>
          </p:cNvPr>
          <p:cNvSpPr txBox="1">
            <a:spLocks/>
          </p:cNvSpPr>
          <p:nvPr/>
        </p:nvSpPr>
        <p:spPr>
          <a:xfrm>
            <a:off x="3503022" y="4116435"/>
            <a:ext cx="2137955" cy="11860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sz="1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 bijeenkomsten</a:t>
            </a:r>
            <a:endParaRPr lang="en" sz="1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355600">
              <a:buSzPct val="100000"/>
            </a:pPr>
            <a:endParaRPr lang="en" dirty="0"/>
          </a:p>
        </p:txBody>
      </p:sp>
      <p:sp>
        <p:nvSpPr>
          <p:cNvPr id="38" name="Shape 424">
            <a:extLst>
              <a:ext uri="{FF2B5EF4-FFF2-40B4-BE49-F238E27FC236}">
                <a16:creationId xmlns:a16="http://schemas.microsoft.com/office/drawing/2014/main" id="{0ECE5243-2325-4627-B9B6-69104D2E49A8}"/>
              </a:ext>
            </a:extLst>
          </p:cNvPr>
          <p:cNvSpPr txBox="1">
            <a:spLocks/>
          </p:cNvSpPr>
          <p:nvPr/>
        </p:nvSpPr>
        <p:spPr>
          <a:xfrm>
            <a:off x="6474983" y="2010843"/>
            <a:ext cx="2309005" cy="11860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SzPct val="100000"/>
            </a:pPr>
            <a:r>
              <a:rPr lang="nl-NL" sz="1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na 3 maanden een</a:t>
            </a:r>
          </a:p>
          <a:p>
            <a:pPr marL="457200" indent="-355600">
              <a:buSzPct val="100000"/>
            </a:pPr>
            <a:r>
              <a:rPr lang="nl-NL" sz="1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terugkombijeenkomst</a:t>
            </a:r>
            <a:endParaRPr lang="en" sz="13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355600">
              <a:buSzPct val="100000"/>
            </a:pPr>
            <a:endParaRPr lang="en" dirty="0"/>
          </a:p>
        </p:txBody>
      </p:sp>
      <p:sp>
        <p:nvSpPr>
          <p:cNvPr id="40" name="Shape 389">
            <a:extLst>
              <a:ext uri="{FF2B5EF4-FFF2-40B4-BE49-F238E27FC236}">
                <a16:creationId xmlns:a16="http://schemas.microsoft.com/office/drawing/2014/main" id="{708145D3-C18B-4421-896E-3B58A0A6FC5D}"/>
              </a:ext>
            </a:extLst>
          </p:cNvPr>
          <p:cNvSpPr txBox="1">
            <a:spLocks/>
          </p:cNvSpPr>
          <p:nvPr/>
        </p:nvSpPr>
        <p:spPr>
          <a:xfrm>
            <a:off x="1209581" y="1040011"/>
            <a:ext cx="4374250" cy="77973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l-NL" sz="1800" dirty="0">
                <a:solidFill>
                  <a:schemeClr val="bg1"/>
                </a:solidFill>
                <a:latin typeface="Bebas Neue" panose="020B0606020202050201" pitchFamily="34" charset="0"/>
              </a:rPr>
              <a:t>Totaal     10 bijeenkomsten </a:t>
            </a:r>
          </a:p>
          <a:p>
            <a:r>
              <a:rPr lang="nl-NL" sz="1800" dirty="0">
                <a:solidFill>
                  <a:schemeClr val="bg1"/>
                </a:solidFill>
                <a:latin typeface="Bebas Neue" panose="020B0606020202050201" pitchFamily="34" charset="0"/>
              </a:rPr>
              <a:t>                     2 uur </a:t>
            </a:r>
            <a:endParaRPr lang="en" sz="1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39" name="Shape 955">
            <a:extLst>
              <a:ext uri="{FF2B5EF4-FFF2-40B4-BE49-F238E27FC236}">
                <a16:creationId xmlns:a16="http://schemas.microsoft.com/office/drawing/2014/main" id="{D3EA2FDA-995C-4742-B08C-78196F7B83F2}"/>
              </a:ext>
            </a:extLst>
          </p:cNvPr>
          <p:cNvGrpSpPr/>
          <p:nvPr/>
        </p:nvGrpSpPr>
        <p:grpSpPr>
          <a:xfrm>
            <a:off x="3396706" y="1131902"/>
            <a:ext cx="280928" cy="266022"/>
            <a:chOff x="5973900" y="318475"/>
            <a:chExt cx="401900" cy="380575"/>
          </a:xfrm>
        </p:grpSpPr>
        <p:sp>
          <p:nvSpPr>
            <p:cNvPr id="41" name="Shape 956">
              <a:extLst>
                <a:ext uri="{FF2B5EF4-FFF2-40B4-BE49-F238E27FC236}">
                  <a16:creationId xmlns:a16="http://schemas.microsoft.com/office/drawing/2014/main" id="{7BACE493-98DF-416F-931C-6AC4E75C0DDD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957">
              <a:extLst>
                <a:ext uri="{FF2B5EF4-FFF2-40B4-BE49-F238E27FC236}">
                  <a16:creationId xmlns:a16="http://schemas.microsoft.com/office/drawing/2014/main" id="{8162D045-74C4-47CC-B3FE-B9701B1B45F8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958">
              <a:extLst>
                <a:ext uri="{FF2B5EF4-FFF2-40B4-BE49-F238E27FC236}">
                  <a16:creationId xmlns:a16="http://schemas.microsoft.com/office/drawing/2014/main" id="{707F218D-C32D-4687-B00C-4D7972237905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959">
              <a:extLst>
                <a:ext uri="{FF2B5EF4-FFF2-40B4-BE49-F238E27FC236}">
                  <a16:creationId xmlns:a16="http://schemas.microsoft.com/office/drawing/2014/main" id="{7D5864D2-36FE-43A1-A311-974E073C286B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960">
              <a:extLst>
                <a:ext uri="{FF2B5EF4-FFF2-40B4-BE49-F238E27FC236}">
                  <a16:creationId xmlns:a16="http://schemas.microsoft.com/office/drawing/2014/main" id="{DAB96C24-8554-4DED-8414-0F9AE0161F8E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961">
              <a:extLst>
                <a:ext uri="{FF2B5EF4-FFF2-40B4-BE49-F238E27FC236}">
                  <a16:creationId xmlns:a16="http://schemas.microsoft.com/office/drawing/2014/main" id="{CEB4E58B-05EC-477C-96C9-16134F4F5F1C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962">
              <a:extLst>
                <a:ext uri="{FF2B5EF4-FFF2-40B4-BE49-F238E27FC236}">
                  <a16:creationId xmlns:a16="http://schemas.microsoft.com/office/drawing/2014/main" id="{068D1352-6E15-4D37-8FB7-14355B7EFB14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963">
              <a:extLst>
                <a:ext uri="{FF2B5EF4-FFF2-40B4-BE49-F238E27FC236}">
                  <a16:creationId xmlns:a16="http://schemas.microsoft.com/office/drawing/2014/main" id="{29EBB0CB-EF50-4022-8BD5-1DCCDDB47F3E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964">
              <a:extLst>
                <a:ext uri="{FF2B5EF4-FFF2-40B4-BE49-F238E27FC236}">
                  <a16:creationId xmlns:a16="http://schemas.microsoft.com/office/drawing/2014/main" id="{EE5B2181-4ED1-4C24-AAFD-848E4A0AAFB7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965">
              <a:extLst>
                <a:ext uri="{FF2B5EF4-FFF2-40B4-BE49-F238E27FC236}">
                  <a16:creationId xmlns:a16="http://schemas.microsoft.com/office/drawing/2014/main" id="{730AAD0E-E89D-41F5-BDF7-9C1E8F47D0D5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966">
              <a:extLst>
                <a:ext uri="{FF2B5EF4-FFF2-40B4-BE49-F238E27FC236}">
                  <a16:creationId xmlns:a16="http://schemas.microsoft.com/office/drawing/2014/main" id="{CE391691-CA13-432E-86EC-9684EC7F3622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967">
              <a:extLst>
                <a:ext uri="{FF2B5EF4-FFF2-40B4-BE49-F238E27FC236}">
                  <a16:creationId xmlns:a16="http://schemas.microsoft.com/office/drawing/2014/main" id="{AFDF13C9-A674-48CE-BA4D-7CF90643DD82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968">
              <a:extLst>
                <a:ext uri="{FF2B5EF4-FFF2-40B4-BE49-F238E27FC236}">
                  <a16:creationId xmlns:a16="http://schemas.microsoft.com/office/drawing/2014/main" id="{E7BDE725-8054-4D66-9178-7D1B9E56B405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969">
              <a:extLst>
                <a:ext uri="{FF2B5EF4-FFF2-40B4-BE49-F238E27FC236}">
                  <a16:creationId xmlns:a16="http://schemas.microsoft.com/office/drawing/2014/main" id="{38B8D7A3-DA99-40ED-80EE-6F8A4320DEFD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931">
            <a:extLst>
              <a:ext uri="{FF2B5EF4-FFF2-40B4-BE49-F238E27FC236}">
                <a16:creationId xmlns:a16="http://schemas.microsoft.com/office/drawing/2014/main" id="{ED81C34A-5A71-41D9-8AB4-DDAFA66336C9}"/>
              </a:ext>
            </a:extLst>
          </p:cNvPr>
          <p:cNvGrpSpPr/>
          <p:nvPr/>
        </p:nvGrpSpPr>
        <p:grpSpPr>
          <a:xfrm>
            <a:off x="2544336" y="1428349"/>
            <a:ext cx="276664" cy="276664"/>
            <a:chOff x="6649150" y="309350"/>
            <a:chExt cx="395800" cy="395800"/>
          </a:xfrm>
        </p:grpSpPr>
        <p:sp>
          <p:nvSpPr>
            <p:cNvPr id="56" name="Shape 932">
              <a:extLst>
                <a:ext uri="{FF2B5EF4-FFF2-40B4-BE49-F238E27FC236}">
                  <a16:creationId xmlns:a16="http://schemas.microsoft.com/office/drawing/2014/main" id="{BBB45E88-42AB-4ED7-8B94-71460BA7B1A6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933">
              <a:extLst>
                <a:ext uri="{FF2B5EF4-FFF2-40B4-BE49-F238E27FC236}">
                  <a16:creationId xmlns:a16="http://schemas.microsoft.com/office/drawing/2014/main" id="{A35584EA-18E6-446B-B68F-A6C178878AEA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934">
              <a:extLst>
                <a:ext uri="{FF2B5EF4-FFF2-40B4-BE49-F238E27FC236}">
                  <a16:creationId xmlns:a16="http://schemas.microsoft.com/office/drawing/2014/main" id="{DB9A153B-FCD8-4168-9072-B0F4D433CFD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935">
              <a:extLst>
                <a:ext uri="{FF2B5EF4-FFF2-40B4-BE49-F238E27FC236}">
                  <a16:creationId xmlns:a16="http://schemas.microsoft.com/office/drawing/2014/main" id="{F685FF49-6707-4D66-9D6C-4F5E6668DC63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936">
              <a:extLst>
                <a:ext uri="{FF2B5EF4-FFF2-40B4-BE49-F238E27FC236}">
                  <a16:creationId xmlns:a16="http://schemas.microsoft.com/office/drawing/2014/main" id="{BC8429F1-C214-4898-9378-ACD15E8F1C1E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937">
              <a:extLst>
                <a:ext uri="{FF2B5EF4-FFF2-40B4-BE49-F238E27FC236}">
                  <a16:creationId xmlns:a16="http://schemas.microsoft.com/office/drawing/2014/main" id="{EEFC2254-6A42-4F36-B796-204261E68B2A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938">
              <a:extLst>
                <a:ext uri="{FF2B5EF4-FFF2-40B4-BE49-F238E27FC236}">
                  <a16:creationId xmlns:a16="http://schemas.microsoft.com/office/drawing/2014/main" id="{DA4745E7-714E-45F2-8698-C5FD86041057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939">
              <a:extLst>
                <a:ext uri="{FF2B5EF4-FFF2-40B4-BE49-F238E27FC236}">
                  <a16:creationId xmlns:a16="http://schemas.microsoft.com/office/drawing/2014/main" id="{0D512D64-E5D6-40A8-903B-6CCB6BCA3242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940">
              <a:extLst>
                <a:ext uri="{FF2B5EF4-FFF2-40B4-BE49-F238E27FC236}">
                  <a16:creationId xmlns:a16="http://schemas.microsoft.com/office/drawing/2014/main" id="{C12E0A33-5313-47D8-8B1B-CEE95C519426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941">
              <a:extLst>
                <a:ext uri="{FF2B5EF4-FFF2-40B4-BE49-F238E27FC236}">
                  <a16:creationId xmlns:a16="http://schemas.microsoft.com/office/drawing/2014/main" id="{39F415D6-A7A8-4EAF-81FD-50070BEAEA34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942">
              <a:extLst>
                <a:ext uri="{FF2B5EF4-FFF2-40B4-BE49-F238E27FC236}">
                  <a16:creationId xmlns:a16="http://schemas.microsoft.com/office/drawing/2014/main" id="{18C60D32-D52A-4D98-825E-2FE7F3D14929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943">
              <a:extLst>
                <a:ext uri="{FF2B5EF4-FFF2-40B4-BE49-F238E27FC236}">
                  <a16:creationId xmlns:a16="http://schemas.microsoft.com/office/drawing/2014/main" id="{81F78449-884E-4269-9A54-CE5273821261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944">
              <a:extLst>
                <a:ext uri="{FF2B5EF4-FFF2-40B4-BE49-F238E27FC236}">
                  <a16:creationId xmlns:a16="http://schemas.microsoft.com/office/drawing/2014/main" id="{A292BF87-A518-4A68-A813-9CD336B8E29D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945">
              <a:extLst>
                <a:ext uri="{FF2B5EF4-FFF2-40B4-BE49-F238E27FC236}">
                  <a16:creationId xmlns:a16="http://schemas.microsoft.com/office/drawing/2014/main" id="{5E6BC59A-51F4-4420-B065-8729A41EEB3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946">
              <a:extLst>
                <a:ext uri="{FF2B5EF4-FFF2-40B4-BE49-F238E27FC236}">
                  <a16:creationId xmlns:a16="http://schemas.microsoft.com/office/drawing/2014/main" id="{92B21BE9-4BAB-4B8E-A9A4-F81EE1D83271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947">
              <a:extLst>
                <a:ext uri="{FF2B5EF4-FFF2-40B4-BE49-F238E27FC236}">
                  <a16:creationId xmlns:a16="http://schemas.microsoft.com/office/drawing/2014/main" id="{5A0ECADD-988E-49E9-A185-750976402627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948">
              <a:extLst>
                <a:ext uri="{FF2B5EF4-FFF2-40B4-BE49-F238E27FC236}">
                  <a16:creationId xmlns:a16="http://schemas.microsoft.com/office/drawing/2014/main" id="{EDDA8FCE-A474-44C9-A05B-DC777CD84DF2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949">
              <a:extLst>
                <a:ext uri="{FF2B5EF4-FFF2-40B4-BE49-F238E27FC236}">
                  <a16:creationId xmlns:a16="http://schemas.microsoft.com/office/drawing/2014/main" id="{A5634B89-04AE-42A4-B611-D7202D7F8DD8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950">
              <a:extLst>
                <a:ext uri="{FF2B5EF4-FFF2-40B4-BE49-F238E27FC236}">
                  <a16:creationId xmlns:a16="http://schemas.microsoft.com/office/drawing/2014/main" id="{7C041EF7-0B7A-44C9-9CF7-845EF9841FF1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951">
              <a:extLst>
                <a:ext uri="{FF2B5EF4-FFF2-40B4-BE49-F238E27FC236}">
                  <a16:creationId xmlns:a16="http://schemas.microsoft.com/office/drawing/2014/main" id="{8F038C77-4985-4421-8C6D-6752BCD5FE23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952">
              <a:extLst>
                <a:ext uri="{FF2B5EF4-FFF2-40B4-BE49-F238E27FC236}">
                  <a16:creationId xmlns:a16="http://schemas.microsoft.com/office/drawing/2014/main" id="{8A88D35E-947E-4D2C-B8B3-66C45ED25977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953">
              <a:extLst>
                <a:ext uri="{FF2B5EF4-FFF2-40B4-BE49-F238E27FC236}">
                  <a16:creationId xmlns:a16="http://schemas.microsoft.com/office/drawing/2014/main" id="{4C2F1EF8-B066-4C22-96CA-4B453BA46696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954">
              <a:extLst>
                <a:ext uri="{FF2B5EF4-FFF2-40B4-BE49-F238E27FC236}">
                  <a16:creationId xmlns:a16="http://schemas.microsoft.com/office/drawing/2014/main" id="{0CFFEFF5-385D-4EDD-B014-2C89D66DCFE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" name="Rechthoek 78">
            <a:extLst>
              <a:ext uri="{FF2B5EF4-FFF2-40B4-BE49-F238E27FC236}">
                <a16:creationId xmlns:a16="http://schemas.microsoft.com/office/drawing/2014/main" id="{1E64C55F-1BEE-43CD-93D0-6F27F070675F}"/>
              </a:ext>
            </a:extLst>
          </p:cNvPr>
          <p:cNvSpPr/>
          <p:nvPr/>
        </p:nvSpPr>
        <p:spPr>
          <a:xfrm>
            <a:off x="7981507" y="4430233"/>
            <a:ext cx="744279" cy="581246"/>
          </a:xfrm>
          <a:prstGeom prst="rect">
            <a:avLst/>
          </a:prstGeom>
          <a:solidFill>
            <a:srgbClr val="FF9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2" name="Shape 645">
            <a:extLst>
              <a:ext uri="{FF2B5EF4-FFF2-40B4-BE49-F238E27FC236}">
                <a16:creationId xmlns:a16="http://schemas.microsoft.com/office/drawing/2014/main" id="{336DA8E3-6378-42A1-B765-1B92130FBBB7}"/>
              </a:ext>
            </a:extLst>
          </p:cNvPr>
          <p:cNvGrpSpPr/>
          <p:nvPr/>
        </p:nvGrpSpPr>
        <p:grpSpPr>
          <a:xfrm>
            <a:off x="8197800" y="4463790"/>
            <a:ext cx="444168" cy="625662"/>
            <a:chOff x="4630125" y="278900"/>
            <a:chExt cx="400675" cy="456675"/>
          </a:xfrm>
        </p:grpSpPr>
        <p:sp>
          <p:nvSpPr>
            <p:cNvPr id="83" name="Shape 646">
              <a:extLst>
                <a:ext uri="{FF2B5EF4-FFF2-40B4-BE49-F238E27FC236}">
                  <a16:creationId xmlns:a16="http://schemas.microsoft.com/office/drawing/2014/main" id="{065A2EF9-D7AD-46AC-A21D-E552B374F47F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647">
              <a:extLst>
                <a:ext uri="{FF2B5EF4-FFF2-40B4-BE49-F238E27FC236}">
                  <a16:creationId xmlns:a16="http://schemas.microsoft.com/office/drawing/2014/main" id="{A5BC77DE-D5E8-436C-8AAE-56C58DA48C8D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648">
              <a:extLst>
                <a:ext uri="{FF2B5EF4-FFF2-40B4-BE49-F238E27FC236}">
                  <a16:creationId xmlns:a16="http://schemas.microsoft.com/office/drawing/2014/main" id="{D288DCED-489C-4C70-8561-1753C631B3FD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649">
              <a:extLst>
                <a:ext uri="{FF2B5EF4-FFF2-40B4-BE49-F238E27FC236}">
                  <a16:creationId xmlns:a16="http://schemas.microsoft.com/office/drawing/2014/main" id="{D8A460D0-3AB3-4B6C-84FC-12BB2C106521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BD8803C-FC82-4A2A-B911-2706254F1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38865"/>
              </p:ext>
            </p:extLst>
          </p:nvPr>
        </p:nvGraphicFramePr>
        <p:xfrm>
          <a:off x="1063259" y="1212110"/>
          <a:ext cx="7054725" cy="348517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96547">
                  <a:extLst>
                    <a:ext uri="{9D8B030D-6E8A-4147-A177-3AD203B41FA5}">
                      <a16:colId xmlns:a16="http://schemas.microsoft.com/office/drawing/2014/main" val="1005049739"/>
                    </a:ext>
                  </a:extLst>
                </a:gridCol>
                <a:gridCol w="2055841">
                  <a:extLst>
                    <a:ext uri="{9D8B030D-6E8A-4147-A177-3AD203B41FA5}">
                      <a16:colId xmlns:a16="http://schemas.microsoft.com/office/drawing/2014/main" val="2561950926"/>
                    </a:ext>
                  </a:extLst>
                </a:gridCol>
                <a:gridCol w="4502337">
                  <a:extLst>
                    <a:ext uri="{9D8B030D-6E8A-4147-A177-3AD203B41FA5}">
                      <a16:colId xmlns:a16="http://schemas.microsoft.com/office/drawing/2014/main" val="1241134350"/>
                    </a:ext>
                  </a:extLst>
                </a:gridCol>
              </a:tblGrid>
              <a:tr h="35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400" b="1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Onderwerp</a:t>
                      </a:r>
                      <a:endParaRPr lang="nl-NL" sz="1400" b="1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dirty="0">
                          <a:effectLst/>
                        </a:rPr>
                        <a:t>Bespreking</a:t>
                      </a:r>
                      <a:endParaRPr lang="nl-NL" sz="1400" b="1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2673962354"/>
                  </a:ext>
                </a:extLst>
              </a:tr>
              <a:tr h="35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1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Chronische pijn 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Luisteren + meest voorkomende klachten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479293859"/>
                  </a:ext>
                </a:extLst>
              </a:tr>
              <a:tr h="35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Oorzaken en herkenning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Wat is chronische pijn? Tips voor u(w) omgeving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3530303718"/>
                  </a:ext>
                </a:extLst>
              </a:tr>
              <a:tr h="466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Wat betekent chronische pijn hebben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Balans tussen draaglast en draagkracht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4074375092"/>
                  </a:ext>
                </a:extLst>
              </a:tr>
              <a:tr h="466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Communicatie met huisarts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Hoe kunt u zorgvuldig communiceren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1186546310"/>
                  </a:ext>
                </a:extLst>
              </a:tr>
              <a:tr h="466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Communicatie met jezelf en je omgeving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Wat kan ik zelf en welke hulp vraag ik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2980018660"/>
                  </a:ext>
                </a:extLst>
              </a:tr>
              <a:tr h="466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Kijken naar je eigen mogelijkheden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Doelen stellen, mogelijkheden zoeken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183799309"/>
                  </a:ext>
                </a:extLst>
              </a:tr>
              <a:tr h="35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7 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Partnerbijeenkomst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Wat betekent chronische pijn voor uw partner</a:t>
                      </a:r>
                      <a:endParaRPr lang="nl-NL" sz="14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3974698397"/>
                  </a:ext>
                </a:extLst>
              </a:tr>
              <a:tr h="21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En nu verder …</a:t>
                      </a:r>
                      <a:endParaRPr lang="nl-NL" sz="14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Wat kan ik zelf doen en wat neem ik mee</a:t>
                      </a:r>
                      <a:endParaRPr lang="nl-NL" sz="1400" dirty="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/>
                </a:tc>
                <a:extLst>
                  <a:ext uri="{0D108BD9-81ED-4DB2-BD59-A6C34878D82A}">
                    <a16:rowId xmlns:a16="http://schemas.microsoft.com/office/drawing/2014/main" val="377103030"/>
                  </a:ext>
                </a:extLst>
              </a:tr>
            </a:tbl>
          </a:graphicData>
        </a:graphic>
      </p:graphicFrame>
      <p:sp>
        <p:nvSpPr>
          <p:cNvPr id="10" name="Rechthoek 9">
            <a:extLst>
              <a:ext uri="{FF2B5EF4-FFF2-40B4-BE49-F238E27FC236}">
                <a16:creationId xmlns:a16="http://schemas.microsoft.com/office/drawing/2014/main" id="{0CCED6BB-0D2C-4382-9312-4D6CD103666B}"/>
              </a:ext>
            </a:extLst>
          </p:cNvPr>
          <p:cNvSpPr/>
          <p:nvPr/>
        </p:nvSpPr>
        <p:spPr>
          <a:xfrm>
            <a:off x="0" y="354419"/>
            <a:ext cx="701664" cy="619354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Shape 645">
            <a:extLst>
              <a:ext uri="{FF2B5EF4-FFF2-40B4-BE49-F238E27FC236}">
                <a16:creationId xmlns:a16="http://schemas.microsoft.com/office/drawing/2014/main" id="{F47152DA-5500-4AA8-9E58-F4A0FFD18E7E}"/>
              </a:ext>
            </a:extLst>
          </p:cNvPr>
          <p:cNvGrpSpPr/>
          <p:nvPr/>
        </p:nvGrpSpPr>
        <p:grpSpPr>
          <a:xfrm>
            <a:off x="187940" y="354419"/>
            <a:ext cx="444168" cy="625662"/>
            <a:chOff x="4630125" y="278900"/>
            <a:chExt cx="400675" cy="456675"/>
          </a:xfrm>
        </p:grpSpPr>
        <p:sp>
          <p:nvSpPr>
            <p:cNvPr id="12" name="Shape 646">
              <a:extLst>
                <a:ext uri="{FF2B5EF4-FFF2-40B4-BE49-F238E27FC236}">
                  <a16:creationId xmlns:a16="http://schemas.microsoft.com/office/drawing/2014/main" id="{CFEAFD84-B43A-46F3-AF37-1A55EF437D8B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47">
              <a:extLst>
                <a:ext uri="{FF2B5EF4-FFF2-40B4-BE49-F238E27FC236}">
                  <a16:creationId xmlns:a16="http://schemas.microsoft.com/office/drawing/2014/main" id="{A2A22B26-D8A6-4642-9434-BF223F98E5DA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48">
              <a:extLst>
                <a:ext uri="{FF2B5EF4-FFF2-40B4-BE49-F238E27FC236}">
                  <a16:creationId xmlns:a16="http://schemas.microsoft.com/office/drawing/2014/main" id="{862C2BBF-5F0A-4774-8662-35C7DDEF8F1B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49">
              <a:extLst>
                <a:ext uri="{FF2B5EF4-FFF2-40B4-BE49-F238E27FC236}">
                  <a16:creationId xmlns:a16="http://schemas.microsoft.com/office/drawing/2014/main" id="{6AEB4884-C2A2-4325-8182-B45B98D383B3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42BEF8FDFE648B6FA04AB43687530" ma:contentTypeVersion="8" ma:contentTypeDescription="Een nieuw document maken." ma:contentTypeScope="" ma:versionID="f1c8aa512b179438725ee258fcd9b68d">
  <xsd:schema xmlns:xsd="http://www.w3.org/2001/XMLSchema" xmlns:xs="http://www.w3.org/2001/XMLSchema" xmlns:p="http://schemas.microsoft.com/office/2006/metadata/properties" xmlns:ns3="966a3821-7579-4471-b5bd-f64ef1b1ab43" targetNamespace="http://schemas.microsoft.com/office/2006/metadata/properties" ma:root="true" ma:fieldsID="5492656e987f19c9b815f22f960c4427" ns3:_="">
    <xsd:import namespace="966a3821-7579-4471-b5bd-f64ef1b1ab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a3821-7579-4471-b5bd-f64ef1b1a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8CD5A3-0C4B-4ACA-B607-5DD7B0B93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a3821-7579-4471-b5bd-f64ef1b1a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F4C5C-B595-434E-A0EA-A27A4EB139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FDD615-EEA9-4CE0-A899-330541455B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514</Words>
  <Application>Microsoft Office PowerPoint</Application>
  <PresentationFormat>Diavoorstelling (16:9)</PresentationFormat>
  <Paragraphs>151</Paragraphs>
  <Slides>18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Neue Haas Grotesk Text Pro Medi</vt:lpstr>
      <vt:lpstr>Arial Rounded MT Bold</vt:lpstr>
      <vt:lpstr>Arial Nova Light</vt:lpstr>
      <vt:lpstr>Arial</vt:lpstr>
      <vt:lpstr>Wingdings</vt:lpstr>
      <vt:lpstr>Bebas Neue</vt:lpstr>
      <vt:lpstr>Arial Nova</vt:lpstr>
      <vt:lpstr>Lato Light</vt:lpstr>
      <vt:lpstr>Roboto Slab Light</vt:lpstr>
      <vt:lpstr>Kent template</vt:lpstr>
      <vt:lpstr>Welkom!</vt:lpstr>
      <vt:lpstr>PowerPoint-presentatie</vt:lpstr>
      <vt:lpstr>PowerPoint-presentatie</vt:lpstr>
      <vt:lpstr>Chronische pijn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Zorgvuldig communiceren met uw arts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Susan</dc:creator>
  <cp:lastModifiedBy>Susan Audier</cp:lastModifiedBy>
  <cp:revision>56</cp:revision>
  <dcterms:modified xsi:type="dcterms:W3CDTF">2020-01-20T09:29:51Z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0x0101004EA42BEF8FDFE648B6FA04AB43687530</vt:lpwstr>
  </property>
</Properties>
</file>