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25"/>
  </p:notesMasterIdLst>
  <p:sldIdLst>
    <p:sldId id="256" r:id="rId2"/>
    <p:sldId id="290" r:id="rId3"/>
    <p:sldId id="292" r:id="rId4"/>
    <p:sldId id="288" r:id="rId5"/>
    <p:sldId id="293" r:id="rId6"/>
    <p:sldId id="289" r:id="rId7"/>
    <p:sldId id="258" r:id="rId8"/>
    <p:sldId id="259" r:id="rId9"/>
    <p:sldId id="260" r:id="rId10"/>
    <p:sldId id="261" r:id="rId11"/>
    <p:sldId id="285" r:id="rId12"/>
    <p:sldId id="262" r:id="rId13"/>
    <p:sldId id="274" r:id="rId14"/>
    <p:sldId id="270" r:id="rId15"/>
    <p:sldId id="275" r:id="rId16"/>
    <p:sldId id="284" r:id="rId17"/>
    <p:sldId id="287" r:id="rId18"/>
    <p:sldId id="267" r:id="rId19"/>
    <p:sldId id="291" r:id="rId20"/>
    <p:sldId id="294" r:id="rId21"/>
    <p:sldId id="295" r:id="rId22"/>
    <p:sldId id="296" r:id="rId23"/>
    <p:sldId id="297" r:id="rId24"/>
  </p:sldIdLst>
  <p:sldSz cx="9144000" cy="5143500" type="screen16x9"/>
  <p:notesSz cx="6858000" cy="9144000"/>
  <p:embeddedFontLst>
    <p:embeddedFont>
      <p:font typeface="Arial Nova" panose="020B0504020202020204" pitchFamily="34" charset="0"/>
      <p:regular r:id="rId26"/>
      <p:bold r:id="rId27"/>
      <p:italic r:id="rId28"/>
      <p:boldItalic r:id="rId29"/>
    </p:embeddedFont>
    <p:embeddedFont>
      <p:font typeface="Arial Nova Light" panose="020F0302020204030204" pitchFamily="34" charset="0"/>
      <p:regular r:id="rId30"/>
      <p:italic r:id="rId31"/>
    </p:embeddedFont>
    <p:embeddedFont>
      <p:font typeface="Arial Rounded MT Bold" panose="020F0704030504030204" pitchFamily="34" charset="77"/>
      <p:regular r:id="rId32"/>
      <p:bold r:id="rId33"/>
    </p:embeddedFont>
    <p:embeddedFont>
      <p:font typeface="Bebas Neue" panose="020B0606020202050201"/>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829"/>
    <a:srgbClr val="FFB600"/>
    <a:srgbClr val="C75E5C"/>
    <a:srgbClr val="FF9755"/>
    <a:srgbClr val="02BDC7"/>
    <a:srgbClr val="A6BCC9"/>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EF5AA-52C6-4EC0-B346-7630F453A07A}" v="17" dt="2021-02-26T14:07:25.273"/>
  </p1510:revLst>
</p1510:revInfo>
</file>

<file path=ppt/tableStyles.xml><?xml version="1.0" encoding="utf-8"?>
<a:tblStyleLst xmlns:a="http://schemas.openxmlformats.org/drawingml/2006/main" def="{F8A0C63A-713C-4331-9D2C-4A7FF566CC88}">
  <a:tblStyle styleId="{F8A0C63A-713C-4331-9D2C-4A7FF566CC88}"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69637" autoAdjust="0"/>
  </p:normalViewPr>
  <p:slideViewPr>
    <p:cSldViewPr snapToGrid="0">
      <p:cViewPr varScale="1">
        <p:scale>
          <a:sx n="146" d="100"/>
          <a:sy n="146" d="100"/>
        </p:scale>
        <p:origin x="196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9167278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oofdpijnpatienten.n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fesinfo.nl/" TargetMode="External"/><Relationship Id="rId4" Type="http://schemas.openxmlformats.org/officeDocument/2006/relationships/hyperlink" Target="http://www.mecvs.n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nl-NL"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nl-NL" b="1" dirty="0"/>
              <a:t>Opening en doornemen programma – 5 minuten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nl-NL" dirty="0"/>
              <a:t>Check of iedereen goed in beeld is. </a:t>
            </a:r>
          </a:p>
          <a:p>
            <a:pPr lvl="0">
              <a:spcBef>
                <a:spcPts val="0"/>
              </a:spcBef>
              <a:buNone/>
            </a:pPr>
            <a:endParaRPr lang="nl-NL" dirty="0"/>
          </a:p>
          <a:p>
            <a:pPr marL="0" lvl="0" indent="0">
              <a:spcBef>
                <a:spcPts val="0"/>
              </a:spcBef>
              <a:buFont typeface="Arial" panose="020B0604020202020204" pitchFamily="34" charset="0"/>
              <a:buNone/>
            </a:pPr>
            <a:r>
              <a:rPr lang="nl-NL" dirty="0"/>
              <a:t>Welkom allemaal, wat fijn dat je er bent. </a:t>
            </a:r>
          </a:p>
          <a:p>
            <a:pPr marL="0" lvl="0" indent="0">
              <a:spcBef>
                <a:spcPts val="0"/>
              </a:spcBef>
              <a:buFont typeface="Arial" panose="020B0604020202020204" pitchFamily="34" charset="0"/>
              <a:buNone/>
            </a:pPr>
            <a:endParaRPr kumimoji="0" lang="nl-NL"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Vertel dat we met 5 online cursusbegeleiders zijn. Op de website staat vermeld dat ik samen met Lisha de cursus zal gaan begeleiden. Maar door persoonlijke omstandigheden kan Lisha de cursus niet geven. Klazien zal haar gaan vervangen. Dat betekent dat Klazien en ik een koppel zullen gaan vormen. Verder zullen Erna en Debby een koppel vormen (steken even hun hand op) en Trudeke (steekt haar hand op) als back-up en deskundige op het gebied van bewegen.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Wij gaan ons eerst even aan je voorstellen.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285750" lvl="0" indent="-285750">
              <a:spcBef>
                <a:spcPts val="0"/>
              </a:spcBef>
            </a:pPr>
            <a:r>
              <a:rPr kumimoji="0" lang="nl-NL" sz="1400" b="0" i="0" u="none" strike="noStrike" kern="1200" cap="none" spc="0" normalizeH="0" baseline="0" noProof="0" dirty="0">
                <a:ln>
                  <a:noFill/>
                </a:ln>
                <a:solidFill>
                  <a:srgbClr val="000000"/>
                </a:solidFill>
                <a:effectLst/>
                <a:uLnTx/>
                <a:uFillTx/>
                <a:latin typeface="Arial"/>
                <a:ea typeface="+mn-ea"/>
                <a:cs typeface="+mn-cs"/>
              </a:rPr>
              <a:t>Naam</a:t>
            </a:r>
          </a:p>
          <a:p>
            <a:pPr marL="285750" lvl="0" indent="-285750">
              <a:spcBef>
                <a:spcPts val="0"/>
              </a:spcBef>
            </a:pPr>
            <a:r>
              <a:rPr kumimoji="0" lang="nl-NL" sz="1400" b="0" i="0" u="none" strike="noStrike" kern="1200" cap="none" spc="0" normalizeH="0" baseline="0" noProof="0" dirty="0">
                <a:ln>
                  <a:noFill/>
                </a:ln>
                <a:solidFill>
                  <a:srgbClr val="000000"/>
                </a:solidFill>
                <a:effectLst/>
                <a:uLnTx/>
                <a:uFillTx/>
                <a:latin typeface="Arial"/>
                <a:ea typeface="+mn-ea"/>
                <a:cs typeface="+mn-cs"/>
              </a:rPr>
              <a:t>Welke aandoening(en) je hebt - - dat maakt dat je ervaringsdeskundige bent op het gebied van chronische pijn</a:t>
            </a:r>
          </a:p>
          <a:p>
            <a:pPr marL="285750" lvl="0" indent="-285750">
              <a:spcBef>
                <a:spcPts val="0"/>
              </a:spcBef>
            </a:pPr>
            <a:r>
              <a:rPr kumimoji="0" lang="nl-NL" sz="1400" b="0" i="0" u="none" strike="noStrike" kern="1200" cap="none" spc="0" normalizeH="0" baseline="0" noProof="0" dirty="0">
                <a:ln>
                  <a:noFill/>
                </a:ln>
                <a:solidFill>
                  <a:srgbClr val="000000"/>
                </a:solidFill>
                <a:effectLst/>
                <a:uLnTx/>
                <a:uFillTx/>
                <a:latin typeface="Arial"/>
                <a:ea typeface="+mn-ea"/>
                <a:cs typeface="+mn-cs"/>
              </a:rPr>
              <a:t>Sinds wanneer de diagnose</a:t>
            </a:r>
          </a:p>
          <a:p>
            <a:pPr marL="285750" lvl="0" indent="-285750">
              <a:spcBef>
                <a:spcPts val="0"/>
              </a:spcBef>
            </a:pPr>
            <a:r>
              <a:rPr kumimoji="0" lang="nl-NL" sz="1400" b="0" i="0" u="none" strike="noStrike" kern="1200" cap="none" spc="0" normalizeH="0" baseline="0" noProof="0" dirty="0">
                <a:ln>
                  <a:noFill/>
                </a:ln>
                <a:solidFill>
                  <a:srgbClr val="000000"/>
                </a:solidFill>
                <a:effectLst/>
                <a:uLnTx/>
                <a:uFillTx/>
                <a:latin typeface="Arial"/>
                <a:ea typeface="+mn-ea"/>
                <a:cs typeface="+mn-cs"/>
              </a:rPr>
              <a:t>Bij welke patiëntenorganisatie aangesloten?</a:t>
            </a:r>
          </a:p>
          <a:p>
            <a:pPr marL="285750" lvl="0" indent="-285750">
              <a:spcBef>
                <a:spcPts val="0"/>
              </a:spcBef>
            </a:pPr>
            <a:r>
              <a:rPr kumimoji="0" lang="nl-NL" sz="1400" b="0" i="0" u="none" strike="noStrike" kern="1200" cap="none" spc="0" normalizeH="0" baseline="0" noProof="0" dirty="0">
                <a:ln>
                  <a:noFill/>
                </a:ln>
                <a:solidFill>
                  <a:srgbClr val="000000"/>
                </a:solidFill>
                <a:effectLst/>
                <a:uLnTx/>
                <a:uFillTx/>
                <a:latin typeface="Arial"/>
                <a:ea typeface="+mn-ea"/>
                <a:cs typeface="+mn-cs"/>
              </a:rPr>
              <a:t>Hoe gaat het nu met je?</a:t>
            </a:r>
          </a:p>
          <a:p>
            <a:pPr marL="285750" lvl="0" indent="-285750">
              <a:spcBef>
                <a:spcPts val="0"/>
              </a:spcBef>
            </a:pPr>
            <a:endParaRPr kumimoji="0" lang="nl-NL" sz="1400" b="0" i="0" u="none" strike="noStrike" kern="1200" cap="none" spc="0" normalizeH="0" baseline="0" noProof="0" dirty="0">
              <a:ln>
                <a:noFill/>
              </a:ln>
              <a:solidFill>
                <a:srgbClr val="000000"/>
              </a:solidFill>
              <a:effectLst/>
              <a:uLnTx/>
              <a:uFillTx/>
              <a:latin typeface="Arial"/>
              <a:ea typeface="+mn-ea"/>
              <a:cs typeface="+mn-cs"/>
            </a:endParaRPr>
          </a:p>
          <a:p>
            <a:pPr marL="0" lvl="0" indent="0">
              <a:spcBef>
                <a:spcPts val="0"/>
              </a:spcBef>
              <a:buFont typeface="Arial" panose="020B0604020202020204" pitchFamily="34" charset="0"/>
              <a:buNone/>
            </a:pPr>
            <a:r>
              <a:rPr kumimoji="0" lang="nl-NL" sz="1400" b="0" i="0" u="none" strike="noStrike" kern="1200" cap="none" spc="0" normalizeH="0" baseline="0" noProof="0" dirty="0">
                <a:ln>
                  <a:noFill/>
                </a:ln>
                <a:solidFill>
                  <a:srgbClr val="000000"/>
                </a:solidFill>
                <a:effectLst/>
                <a:uLnTx/>
                <a:uFillTx/>
                <a:latin typeface="Arial"/>
                <a:ea typeface="+mn-ea"/>
                <a:cs typeface="+mn-cs"/>
              </a:rPr>
              <a:t>Geef het woord aan, Klazien, Debby, Erna en Trudeke zodat ze zich kunnen voorstellen en ik stel mij als laatste verder voor.</a:t>
            </a:r>
          </a:p>
          <a:p>
            <a:pPr marL="0" lvl="0" indent="0">
              <a:spcBef>
                <a:spcPts val="0"/>
              </a:spcBef>
              <a:buFont typeface="Arial" panose="020B0604020202020204" pitchFamily="34" charset="0"/>
              <a:buNone/>
            </a:pPr>
            <a:endParaRPr kumimoji="0" lang="nl-NL" sz="1400" b="0" i="0" u="none" strike="noStrike" kern="1200" cap="none" spc="0" normalizeH="0" baseline="0" noProof="0" dirty="0">
              <a:ln>
                <a:noFill/>
              </a:ln>
              <a:solidFill>
                <a:srgbClr val="000000"/>
              </a:solidFill>
              <a:effectLst/>
              <a:uLnTx/>
              <a:uFillTx/>
              <a:latin typeface="Arial"/>
              <a:ea typeface="+mn-ea"/>
              <a:cs typeface="+mn-cs"/>
            </a:endParaRPr>
          </a:p>
          <a:p>
            <a:pPr marL="0" lvl="0" indent="0">
              <a:spcBef>
                <a:spcPts val="0"/>
              </a:spcBef>
              <a:buFont typeface="Arial" panose="020B0604020202020204" pitchFamily="34" charset="0"/>
              <a:buNone/>
            </a:pPr>
            <a:r>
              <a:rPr lang="nl-NL" dirty="0"/>
              <a:t>Wees zo vrij om tussendoor te bewegen en te gaan staan, maar laat wel je laptop, tablet of mobiel staan. Het geeft een heel onrustig beeld en zal enorm afleiden wanneer je aan de wandel gaat.  </a:t>
            </a:r>
          </a:p>
          <a:p>
            <a:pPr marL="0" lvl="0" indent="0">
              <a:spcBef>
                <a:spcPts val="0"/>
              </a:spcBef>
              <a:buFont typeface="Arial" panose="020B0604020202020204" pitchFamily="34" charset="0"/>
              <a:buNone/>
            </a:pPr>
            <a:endParaRPr lang="nl-NL" dirty="0"/>
          </a:p>
          <a:p>
            <a:pPr marL="0" lvl="0" indent="0">
              <a:spcBef>
                <a:spcPts val="0"/>
              </a:spcBef>
              <a:buFont typeface="Arial" panose="020B0604020202020204" pitchFamily="34" charset="0"/>
              <a:buNone/>
            </a:pPr>
            <a:r>
              <a:rPr lang="nl-NL" dirty="0"/>
              <a:t>Ga naar volgende sheet  - het programma</a:t>
            </a:r>
          </a:p>
          <a:p>
            <a:pPr marL="0" lvl="0" indent="0">
              <a:spcBef>
                <a:spcPts val="0"/>
              </a:spcBef>
              <a:buFont typeface="Arial" panose="020B0604020202020204" pitchFamily="34" charset="0"/>
              <a:buNone/>
            </a:pPr>
            <a:endParaRPr lang="nl-NL" dirty="0"/>
          </a:p>
          <a:p>
            <a:pPr lvl="0">
              <a:spcBef>
                <a:spcPts val="0"/>
              </a:spcBef>
              <a:buNone/>
            </a:pPr>
            <a:endParaRPr lang="nl-NL" dirty="0"/>
          </a:p>
        </p:txBody>
      </p:sp>
    </p:spTree>
    <p:extLst>
      <p:ext uri="{BB962C8B-B14F-4D97-AF65-F5344CB8AC3E}">
        <p14:creationId xmlns:p14="http://schemas.microsoft.com/office/powerpoint/2010/main" val="370605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nl-NL" dirty="0"/>
              <a:t>Wanneer je chronische pijn hebt is het belangrijk:</a:t>
            </a:r>
          </a:p>
          <a:p>
            <a:pPr marL="171450" lvl="0" indent="-171450">
              <a:spcBef>
                <a:spcPts val="0"/>
              </a:spcBef>
            </a:pPr>
            <a:endParaRPr lang="nl-NL" dirty="0"/>
          </a:p>
          <a:p>
            <a:pPr marL="171450" lvl="0" indent="-171450">
              <a:spcBef>
                <a:spcPts val="0"/>
              </a:spcBef>
            </a:pPr>
            <a:r>
              <a:rPr lang="nl-NL" dirty="0"/>
              <a:t>Hoe ver kan ik gaan? Waar ligt jouw grens?</a:t>
            </a:r>
          </a:p>
          <a:p>
            <a:pPr marL="171450" lvl="0" indent="-171450">
              <a:spcBef>
                <a:spcPts val="0"/>
              </a:spcBef>
            </a:pPr>
            <a:r>
              <a:rPr lang="nl-NL" dirty="0"/>
              <a:t>Wat doe ik vandaag en wat stel ik uit?</a:t>
            </a:r>
          </a:p>
          <a:p>
            <a:pPr marL="171450" lvl="0" indent="-171450">
              <a:spcBef>
                <a:spcPts val="0"/>
              </a:spcBef>
            </a:pPr>
            <a:r>
              <a:rPr lang="nl-NL" dirty="0"/>
              <a:t>Activiteit minder lang doen een kwartier i.p.v. ½  uur achter elkaar.</a:t>
            </a:r>
          </a:p>
          <a:p>
            <a:pPr marL="171450" lvl="0" indent="-171450">
              <a:spcBef>
                <a:spcPts val="0"/>
              </a:spcBef>
            </a:pPr>
            <a:r>
              <a:rPr lang="nl-NL" dirty="0"/>
              <a:t>Nee zeggen is vaak moeilijk maar het levert je vaak uiteindelijk wel voordeel op.</a:t>
            </a:r>
          </a:p>
          <a:p>
            <a:pPr marL="171450" lvl="0" indent="-171450">
              <a:spcBef>
                <a:spcPts val="0"/>
              </a:spcBef>
            </a:pPr>
            <a:r>
              <a:rPr lang="nl-NL" dirty="0"/>
              <a:t>Ontlast jezelf -  wees lief voor jezelf.</a:t>
            </a:r>
          </a:p>
          <a:p>
            <a:pPr marL="171450" lvl="0" indent="-171450">
              <a:spcBef>
                <a:spcPts val="0"/>
              </a:spcBef>
            </a:pPr>
            <a:r>
              <a:rPr lang="nl-NL" dirty="0"/>
              <a:t>Gaat het niet zoals het moet dan moet het zoals het gaat.</a:t>
            </a:r>
          </a:p>
          <a:p>
            <a:pPr marL="171450" lvl="0" indent="-171450">
              <a:spcBef>
                <a:spcPts val="0"/>
              </a:spcBef>
            </a:pPr>
            <a:endParaRPr lang="nl-NL" dirty="0"/>
          </a:p>
          <a:p>
            <a:pPr marL="171450" lvl="0" indent="-171450">
              <a:spcBef>
                <a:spcPts val="0"/>
              </a:spcBef>
            </a:pPr>
            <a:endParaRPr lang="nl-NL" dirty="0"/>
          </a:p>
          <a:p>
            <a:pPr marL="0" lvl="0" indent="0">
              <a:spcBef>
                <a:spcPts val="0"/>
              </a:spcBef>
              <a:buNone/>
            </a:pPr>
            <a:r>
              <a:rPr lang="nl-NL" dirty="0"/>
              <a:t>- - volgende sheet - -</a:t>
            </a:r>
            <a:endParaRPr dirty="0"/>
          </a:p>
        </p:txBody>
      </p:sp>
    </p:spTree>
    <p:extLst>
      <p:ext uri="{BB962C8B-B14F-4D97-AF65-F5344CB8AC3E}">
        <p14:creationId xmlns:p14="http://schemas.microsoft.com/office/powerpoint/2010/main" val="6071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lang="nl-NL" dirty="0"/>
          </a:p>
          <a:p>
            <a:pPr marL="171450" lvl="0" indent="-171450">
              <a:spcBef>
                <a:spcPts val="0"/>
              </a:spcBef>
            </a:pPr>
            <a:endParaRPr lang="nl-NL" dirty="0"/>
          </a:p>
          <a:p>
            <a:pPr marL="171450" lvl="0" indent="-171450">
              <a:spcBef>
                <a:spcPts val="0"/>
              </a:spcBef>
            </a:pPr>
            <a:r>
              <a:rPr lang="nl-NL" dirty="0"/>
              <a:t>Wij gaan je helpen om anders te kijken naar chronische pijn</a:t>
            </a:r>
          </a:p>
          <a:p>
            <a:pPr marL="171450" lvl="0" indent="-171450">
              <a:spcBef>
                <a:spcPts val="0"/>
              </a:spcBef>
            </a:pPr>
            <a:r>
              <a:rPr lang="nl-NL" dirty="0"/>
              <a:t>We zijn allemaal ervaringsdeskundigen/lotgenoten</a:t>
            </a:r>
          </a:p>
          <a:p>
            <a:pPr marL="171450" lvl="0" indent="-171450">
              <a:spcBef>
                <a:spcPts val="0"/>
              </a:spcBef>
            </a:pPr>
            <a:r>
              <a:rPr lang="nl-NL" dirty="0"/>
              <a:t>Oefeningen voor thuis maken (actieve houding)</a:t>
            </a:r>
          </a:p>
          <a:p>
            <a:pPr marL="171450" lvl="0" indent="-171450">
              <a:spcBef>
                <a:spcPts val="0"/>
              </a:spcBef>
            </a:pPr>
            <a:r>
              <a:rPr lang="nl-NL" dirty="0"/>
              <a:t>Door met elkaar in gesprek te gaan leren we van elkaar en kunnen we klachten herkennen</a:t>
            </a:r>
          </a:p>
          <a:p>
            <a:pPr marL="171450" lvl="0" indent="-171450">
              <a:spcBef>
                <a:spcPts val="0"/>
              </a:spcBef>
            </a:pPr>
            <a:r>
              <a:rPr lang="nl-NL" dirty="0"/>
              <a:t>Na deze cursus zal je wat beter in staat zijn om jouw vervolg stap te kunnen zetten, een revalidatieprogramma of iets anders….</a:t>
            </a:r>
          </a:p>
          <a:p>
            <a:pPr marL="0" lvl="0" indent="0">
              <a:spcBef>
                <a:spcPts val="0"/>
              </a:spcBef>
              <a:buNone/>
            </a:pPr>
            <a:endParaRPr lang="nl-NL" dirty="0"/>
          </a:p>
          <a:p>
            <a:pPr marL="0" lvl="0" indent="0">
              <a:spcBef>
                <a:spcPts val="0"/>
              </a:spcBef>
              <a:buNone/>
            </a:pPr>
            <a:endParaRPr lang="nl-NL" dirty="0"/>
          </a:p>
          <a:p>
            <a:pPr marL="0" lvl="0" indent="0">
              <a:spcBef>
                <a:spcPts val="0"/>
              </a:spcBef>
              <a:buNone/>
            </a:pPr>
            <a:r>
              <a:rPr lang="nl-NL" dirty="0"/>
              <a:t> - - volgende sheet en het woord geven aan Debby zei gaat je meenemen in hoe de cursus is opgebouwd- -</a:t>
            </a:r>
          </a:p>
        </p:txBody>
      </p:sp>
    </p:spTree>
    <p:extLst>
      <p:ext uri="{BB962C8B-B14F-4D97-AF65-F5344CB8AC3E}">
        <p14:creationId xmlns:p14="http://schemas.microsoft.com/office/powerpoint/2010/main" val="3520900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Totaal van 12 bijeenkomsten van 1,5 uur </a:t>
            </a:r>
          </a:p>
          <a:p>
            <a:pPr lvl="0">
              <a:spcBef>
                <a:spcPts val="0"/>
              </a:spcBef>
              <a:buNone/>
            </a:pPr>
            <a:r>
              <a:rPr lang="nl-NL" dirty="0"/>
              <a:t>Vandaag de introductiebijeenkomst hierna volgen er</a:t>
            </a:r>
          </a:p>
          <a:p>
            <a:pPr lvl="0">
              <a:spcBef>
                <a:spcPts val="0"/>
              </a:spcBef>
              <a:buNone/>
            </a:pPr>
            <a:r>
              <a:rPr lang="nl-NL" dirty="0"/>
              <a:t>10 cursus bijeenkomsten waarvan 1 naastenbijeenkomst</a:t>
            </a:r>
          </a:p>
          <a:p>
            <a:pPr lvl="0">
              <a:spcBef>
                <a:spcPts val="0"/>
              </a:spcBef>
              <a:buNone/>
            </a:pPr>
            <a:r>
              <a:rPr lang="nl-NL" dirty="0"/>
              <a:t>(1 bijeenkomst zal iets langer duren i.v.m. een gastspreker)</a:t>
            </a:r>
          </a:p>
          <a:p>
            <a:pPr lvl="0">
              <a:spcBef>
                <a:spcPts val="0"/>
              </a:spcBef>
              <a:buNone/>
            </a:pPr>
            <a:r>
              <a:rPr lang="nl-NL" dirty="0"/>
              <a:t>Na 3 maanden een terugkombijeenkomst  - hoe is het je vergaan de afgelopen 3 maanden</a:t>
            </a:r>
          </a:p>
          <a:p>
            <a:pPr lvl="0">
              <a:spcBef>
                <a:spcPts val="0"/>
              </a:spcBef>
              <a:buNone/>
            </a:pPr>
            <a:endParaRPr lang="nl-NL" dirty="0"/>
          </a:p>
          <a:p>
            <a:pPr lvl="0">
              <a:spcBef>
                <a:spcPts val="0"/>
              </a:spcBef>
              <a:buNone/>
            </a:pPr>
            <a:endParaRPr lang="nl-NL" dirty="0"/>
          </a:p>
          <a:p>
            <a:pPr lvl="0">
              <a:spcBef>
                <a:spcPts val="0"/>
              </a:spcBef>
              <a:buNone/>
            </a:pPr>
            <a:r>
              <a:rPr lang="nl-NL" dirty="0"/>
              <a:t>- - volgende sheet - -</a:t>
            </a:r>
            <a:endParaRPr dirty="0"/>
          </a:p>
        </p:txBody>
      </p:sp>
    </p:spTree>
    <p:extLst>
      <p:ext uri="{BB962C8B-B14F-4D97-AF65-F5344CB8AC3E}">
        <p14:creationId xmlns:p14="http://schemas.microsoft.com/office/powerpoint/2010/main" val="211082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We gaan tijdens de cursus aandacht besteden aan onderwerpen als:</a:t>
            </a:r>
          </a:p>
          <a:p>
            <a:pPr lvl="0">
              <a:spcBef>
                <a:spcPts val="0"/>
              </a:spcBef>
              <a:buNone/>
            </a:pPr>
            <a:endParaRPr lang="nl-NL" dirty="0"/>
          </a:p>
          <a:p>
            <a:pPr marL="171450" lvl="0" indent="-171450">
              <a:spcBef>
                <a:spcPts val="0"/>
              </a:spcBef>
            </a:pPr>
            <a:r>
              <a:rPr lang="nl-NL" dirty="0"/>
              <a:t>Balans tussen draaglast en draagkracht  - - hoe kom ik weer terug in balans</a:t>
            </a:r>
          </a:p>
          <a:p>
            <a:pPr marL="171450" lvl="0" indent="-171450">
              <a:spcBef>
                <a:spcPts val="0"/>
              </a:spcBef>
            </a:pPr>
            <a:endParaRPr lang="nl-NL" dirty="0"/>
          </a:p>
          <a:p>
            <a:pPr marL="171450" lvl="0" indent="-171450">
              <a:spcBef>
                <a:spcPts val="0"/>
              </a:spcBef>
            </a:pPr>
            <a:r>
              <a:rPr lang="nl-NL" dirty="0"/>
              <a:t>Communiceren met huisarts/hulpverlener  </a:t>
            </a:r>
          </a:p>
          <a:p>
            <a:pPr marL="171450" lvl="0" indent="-171450">
              <a:spcBef>
                <a:spcPts val="0"/>
              </a:spcBef>
            </a:pPr>
            <a:endParaRPr lang="nl-NL" dirty="0"/>
          </a:p>
          <a:p>
            <a:pPr marL="171450" lvl="0" indent="-171450">
              <a:spcBef>
                <a:spcPts val="0"/>
              </a:spcBef>
            </a:pPr>
            <a:r>
              <a:rPr lang="nl-NL" dirty="0"/>
              <a:t>Doelen stellen  -  hoe stel ik haalbare doelen?</a:t>
            </a:r>
          </a:p>
          <a:p>
            <a:pPr marL="171450" lvl="0" indent="-171450">
              <a:spcBef>
                <a:spcPts val="0"/>
              </a:spcBef>
            </a:pPr>
            <a:endParaRPr lang="nl-NL" dirty="0"/>
          </a:p>
          <a:p>
            <a:pPr marL="171450" lvl="0" indent="-171450">
              <a:spcBef>
                <a:spcPts val="0"/>
              </a:spcBef>
            </a:pPr>
            <a:r>
              <a:rPr lang="nl-NL" dirty="0"/>
              <a:t>Ook besteden wij aandacht aan wat chronische pijn voor de naasten betekend</a:t>
            </a:r>
          </a:p>
          <a:p>
            <a:pPr marL="171450" lvl="0" indent="-171450">
              <a:spcBef>
                <a:spcPts val="0"/>
              </a:spcBef>
            </a:pPr>
            <a:endParaRPr lang="nl-NL" dirty="0"/>
          </a:p>
          <a:p>
            <a:pPr marL="0" lvl="0" indent="0">
              <a:spcBef>
                <a:spcPts val="0"/>
              </a:spcBef>
              <a:buNone/>
            </a:pPr>
            <a:r>
              <a:rPr lang="nl-NL" dirty="0"/>
              <a:t>Dit is een kleine greep uit de vele onderwerpen</a:t>
            </a:r>
          </a:p>
          <a:p>
            <a:pPr marL="0" lvl="0" indent="0">
              <a:spcBef>
                <a:spcPts val="0"/>
              </a:spcBef>
              <a:buNone/>
            </a:pPr>
            <a:endParaRPr lang="nl-NL" dirty="0"/>
          </a:p>
          <a:p>
            <a:pPr marL="0" lvl="0" indent="0">
              <a:spcBef>
                <a:spcPts val="0"/>
              </a:spcBef>
              <a:buNone/>
            </a:pPr>
            <a:endParaRPr lang="nl-NL" dirty="0"/>
          </a:p>
          <a:p>
            <a:pPr marL="0" lvl="0" indent="0">
              <a:spcBef>
                <a:spcPts val="0"/>
              </a:spcBef>
              <a:buNone/>
            </a:pPr>
            <a:r>
              <a:rPr lang="nl-NL" dirty="0"/>
              <a:t> - - volgende sheet  - </a:t>
            </a:r>
          </a:p>
          <a:p>
            <a:pPr lvl="0">
              <a:spcBef>
                <a:spcPts val="0"/>
              </a:spcBef>
              <a:buNone/>
            </a:pPr>
            <a:endParaRPr lang="nl-NL" dirty="0"/>
          </a:p>
          <a:p>
            <a:pPr lvl="0">
              <a:spcBef>
                <a:spcPts val="0"/>
              </a:spcBef>
              <a:buNone/>
            </a:pPr>
            <a:endParaRPr dirty="0"/>
          </a:p>
        </p:txBody>
      </p:sp>
    </p:spTree>
    <p:extLst>
      <p:ext uri="{BB962C8B-B14F-4D97-AF65-F5344CB8AC3E}">
        <p14:creationId xmlns:p14="http://schemas.microsoft.com/office/powerpoint/2010/main" val="418643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Een vaak gemaakte opmerking</a:t>
            </a:r>
          </a:p>
          <a:p>
            <a:pPr lvl="0">
              <a:spcBef>
                <a:spcPts val="0"/>
              </a:spcBef>
              <a:buNone/>
            </a:pPr>
            <a:endParaRPr lang="nl-NL" dirty="0"/>
          </a:p>
          <a:p>
            <a:pPr lvl="0">
              <a:spcBef>
                <a:spcPts val="0"/>
              </a:spcBef>
              <a:buNone/>
            </a:pPr>
            <a:r>
              <a:rPr lang="nl-NL" dirty="0"/>
              <a:t>Hoe kan je hiermee omgaan? </a:t>
            </a:r>
          </a:p>
          <a:p>
            <a:pPr lvl="0">
              <a:spcBef>
                <a:spcPts val="0"/>
              </a:spcBef>
              <a:buNone/>
            </a:pPr>
            <a:endParaRPr lang="nl-NL" dirty="0"/>
          </a:p>
          <a:p>
            <a:pPr lvl="0">
              <a:spcBef>
                <a:spcPts val="0"/>
              </a:spcBef>
              <a:buNone/>
            </a:pPr>
            <a:r>
              <a:rPr lang="nl-NL" dirty="0"/>
              <a:t>Wordt je hier ook wel eens mee geconfronteerd?</a:t>
            </a:r>
          </a:p>
          <a:p>
            <a:pPr lvl="0">
              <a:spcBef>
                <a:spcPts val="0"/>
              </a:spcBef>
              <a:buNone/>
            </a:pPr>
            <a:endParaRPr lang="nl-NL" dirty="0"/>
          </a:p>
          <a:p>
            <a:pPr lvl="0">
              <a:spcBef>
                <a:spcPts val="0"/>
              </a:spcBef>
              <a:buNone/>
            </a:pPr>
            <a:endParaRPr lang="nl-NL" dirty="0"/>
          </a:p>
          <a:p>
            <a:pPr lvl="0">
              <a:spcBef>
                <a:spcPts val="0"/>
              </a:spcBef>
              <a:buNone/>
            </a:pPr>
            <a:endParaRPr lang="nl-NL" dirty="0"/>
          </a:p>
          <a:p>
            <a:pPr lvl="0">
              <a:spcBef>
                <a:spcPts val="0"/>
              </a:spcBef>
              <a:buNone/>
            </a:pPr>
            <a:r>
              <a:rPr lang="nl-NL" dirty="0"/>
              <a:t> - - volgende sheet  - -</a:t>
            </a:r>
          </a:p>
        </p:txBody>
      </p:sp>
    </p:spTree>
    <p:extLst>
      <p:ext uri="{BB962C8B-B14F-4D97-AF65-F5344CB8AC3E}">
        <p14:creationId xmlns:p14="http://schemas.microsoft.com/office/powerpoint/2010/main" val="266429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We gaan samen </a:t>
            </a:r>
            <a:r>
              <a:rPr lang="nl-NL"/>
              <a:t>onze ervaringen met </a:t>
            </a:r>
            <a:r>
              <a:rPr lang="nl-NL" dirty="0"/>
              <a:t>elkaar uitwisselen</a:t>
            </a:r>
          </a:p>
          <a:p>
            <a:pPr lvl="0">
              <a:spcBef>
                <a:spcPts val="0"/>
              </a:spcBef>
              <a:buNone/>
            </a:pPr>
            <a:endParaRPr lang="nl-NL" dirty="0"/>
          </a:p>
          <a:p>
            <a:pPr lvl="0">
              <a:spcBef>
                <a:spcPts val="0"/>
              </a:spcBef>
              <a:buNone/>
            </a:pPr>
            <a:r>
              <a:rPr lang="nl-NL" dirty="0"/>
              <a:t>Hoe lost iemand anders dit op en hoe kan ik hier mijn voordeel mee doen?</a:t>
            </a:r>
          </a:p>
          <a:p>
            <a:pPr lvl="0">
              <a:spcBef>
                <a:spcPts val="0"/>
              </a:spcBef>
              <a:buNone/>
            </a:pPr>
            <a:endParaRPr lang="nl-NL" dirty="0"/>
          </a:p>
          <a:p>
            <a:pPr lvl="0">
              <a:spcBef>
                <a:spcPts val="0"/>
              </a:spcBef>
              <a:buNone/>
            </a:pPr>
            <a:r>
              <a:rPr lang="nl-NL" dirty="0"/>
              <a:t>Hoe kan ik dingen veranderen waardoor ik iets toch zelf kan blijven doen of weer zelf kan gaan doen.</a:t>
            </a:r>
          </a:p>
          <a:p>
            <a:pPr lvl="0">
              <a:spcBef>
                <a:spcPts val="0"/>
              </a:spcBef>
              <a:buNone/>
            </a:pPr>
            <a:endParaRPr lang="nl-NL" dirty="0"/>
          </a:p>
          <a:p>
            <a:pPr lvl="0">
              <a:spcBef>
                <a:spcPts val="0"/>
              </a:spcBef>
              <a:buNone/>
            </a:pPr>
            <a:r>
              <a:rPr lang="nl-NL" dirty="0"/>
              <a:t>Soms kan het nodig zijn om het roer om te gooien. Maar hoe??? We gaan tips en tricks bespreken.</a:t>
            </a:r>
          </a:p>
          <a:p>
            <a:pPr lvl="0">
              <a:spcBef>
                <a:spcPts val="0"/>
              </a:spcBef>
              <a:buNone/>
            </a:pPr>
            <a:endParaRPr lang="nl-NL" dirty="0"/>
          </a:p>
          <a:p>
            <a:pPr lvl="0">
              <a:spcBef>
                <a:spcPts val="0"/>
              </a:spcBef>
              <a:buNone/>
            </a:pPr>
            <a:r>
              <a:rPr lang="nl-NL" dirty="0"/>
              <a:t>Hoe kan je in beweging komen en blijven zelfs als het maar minimaal mogelijk is (zowel mentaal als fysiek).</a:t>
            </a:r>
          </a:p>
          <a:p>
            <a:pPr lvl="0">
              <a:spcBef>
                <a:spcPts val="0"/>
              </a:spcBef>
              <a:buNone/>
            </a:pPr>
            <a:endParaRPr lang="nl-NL" dirty="0"/>
          </a:p>
          <a:p>
            <a:pPr lvl="0">
              <a:spcBef>
                <a:spcPts val="0"/>
              </a:spcBef>
              <a:buNone/>
            </a:pPr>
            <a:endParaRPr lang="nl-NL" dirty="0"/>
          </a:p>
          <a:p>
            <a:pPr lvl="0">
              <a:spcBef>
                <a:spcPts val="0"/>
              </a:spcBef>
              <a:buNone/>
            </a:pPr>
            <a:endParaRPr lang="nl-NL" dirty="0"/>
          </a:p>
          <a:p>
            <a:pPr lvl="0">
              <a:spcBef>
                <a:spcPts val="0"/>
              </a:spcBef>
              <a:buNone/>
            </a:pPr>
            <a:r>
              <a:rPr lang="nl-NL" dirty="0"/>
              <a:t>- - volgende sheet - - </a:t>
            </a:r>
          </a:p>
        </p:txBody>
      </p:sp>
    </p:spTree>
    <p:extLst>
      <p:ext uri="{BB962C8B-B14F-4D97-AF65-F5344CB8AC3E}">
        <p14:creationId xmlns:p14="http://schemas.microsoft.com/office/powerpoint/2010/main" val="529935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We gaan bespreken hoe je je energie zo goed mogelijk zou kunnen verdelen</a:t>
            </a:r>
          </a:p>
          <a:p>
            <a:pPr lvl="0">
              <a:spcBef>
                <a:spcPts val="0"/>
              </a:spcBef>
              <a:buNone/>
            </a:pPr>
            <a:endParaRPr lang="nl-NL" dirty="0"/>
          </a:p>
          <a:p>
            <a:pPr lvl="0">
              <a:spcBef>
                <a:spcPts val="0"/>
              </a:spcBef>
              <a:buNone/>
            </a:pPr>
            <a:r>
              <a:rPr lang="nl-NL" dirty="0"/>
              <a:t>Acceptatie – Je hebt niet om deze aandoening gevraagd </a:t>
            </a:r>
          </a:p>
          <a:p>
            <a:pPr lvl="0">
              <a:spcBef>
                <a:spcPts val="0"/>
              </a:spcBef>
              <a:buNone/>
            </a:pPr>
            <a:endParaRPr lang="nl-NL" dirty="0"/>
          </a:p>
          <a:p>
            <a:pPr lvl="0">
              <a:spcBef>
                <a:spcPts val="0"/>
              </a:spcBef>
              <a:buNone/>
            </a:pPr>
            <a:r>
              <a:rPr lang="nl-NL" dirty="0"/>
              <a:t>Houd je eigen tempo aan – vergelijk je niet met een ander (gezond persoon). Dit is appels met peren vergelijken. </a:t>
            </a:r>
          </a:p>
          <a:p>
            <a:pPr lvl="0">
              <a:spcBef>
                <a:spcPts val="0"/>
              </a:spcBef>
              <a:buNone/>
            </a:pPr>
            <a:endParaRPr lang="nl-NL" dirty="0"/>
          </a:p>
          <a:p>
            <a:pPr lvl="0">
              <a:spcBef>
                <a:spcPts val="0"/>
              </a:spcBef>
              <a:buNone/>
            </a:pPr>
            <a:endParaRPr lang="nl-NL" dirty="0"/>
          </a:p>
          <a:p>
            <a:pPr lvl="0">
              <a:spcBef>
                <a:spcPts val="0"/>
              </a:spcBef>
              <a:buNone/>
            </a:pPr>
            <a:r>
              <a:rPr lang="nl-NL" dirty="0"/>
              <a:t>- - volgende sheet - - </a:t>
            </a:r>
          </a:p>
          <a:p>
            <a:pPr lvl="0">
              <a:spcBef>
                <a:spcPts val="0"/>
              </a:spcBef>
              <a:buNone/>
            </a:pPr>
            <a:endParaRPr dirty="0"/>
          </a:p>
        </p:txBody>
      </p:sp>
    </p:spTree>
    <p:extLst>
      <p:ext uri="{BB962C8B-B14F-4D97-AF65-F5344CB8AC3E}">
        <p14:creationId xmlns:p14="http://schemas.microsoft.com/office/powerpoint/2010/main" val="186376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Doelen bijstellen </a:t>
            </a:r>
          </a:p>
          <a:p>
            <a:pPr lvl="0">
              <a:spcBef>
                <a:spcPts val="0"/>
              </a:spcBef>
              <a:buNone/>
            </a:pPr>
            <a:endParaRPr lang="nl-NL" dirty="0"/>
          </a:p>
          <a:p>
            <a:pPr lvl="0">
              <a:spcBef>
                <a:spcPts val="0"/>
              </a:spcBef>
              <a:buNone/>
            </a:pPr>
            <a:r>
              <a:rPr lang="nl-NL" dirty="0"/>
              <a:t>“Stel je doelen niet te hoog”</a:t>
            </a:r>
          </a:p>
          <a:p>
            <a:pPr lvl="0">
              <a:spcBef>
                <a:spcPts val="0"/>
              </a:spcBef>
              <a:buNone/>
            </a:pPr>
            <a:endParaRPr lang="nl-NL" dirty="0"/>
          </a:p>
          <a:p>
            <a:pPr lvl="0">
              <a:spcBef>
                <a:spcPts val="0"/>
              </a:spcBef>
              <a:buNone/>
            </a:pPr>
            <a:endParaRPr lang="nl-NL" dirty="0"/>
          </a:p>
          <a:p>
            <a:pPr marL="171450" lvl="0" indent="-171450">
              <a:spcBef>
                <a:spcPts val="0"/>
              </a:spcBef>
              <a:buFontTx/>
              <a:buChar char="-"/>
            </a:pPr>
            <a:r>
              <a:rPr lang="nl-NL" dirty="0"/>
              <a:t>- volgende sheet - - </a:t>
            </a:r>
          </a:p>
          <a:p>
            <a:pPr marL="171450" lvl="0" indent="-171450">
              <a:spcBef>
                <a:spcPts val="0"/>
              </a:spcBef>
              <a:buFontTx/>
              <a:buChar char="-"/>
            </a:pPr>
            <a:endParaRPr lang="nl-NL" dirty="0"/>
          </a:p>
          <a:p>
            <a:pPr marL="171450" lvl="0" indent="-171450">
              <a:spcBef>
                <a:spcPts val="0"/>
              </a:spcBef>
              <a:buFontTx/>
              <a:buChar char="-"/>
            </a:pPr>
            <a:endParaRPr dirty="0"/>
          </a:p>
        </p:txBody>
      </p:sp>
    </p:spTree>
    <p:extLst>
      <p:ext uri="{BB962C8B-B14F-4D97-AF65-F5344CB8AC3E}">
        <p14:creationId xmlns:p14="http://schemas.microsoft.com/office/powerpoint/2010/main" val="423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nl-NL" dirty="0"/>
          </a:p>
          <a:p>
            <a:pPr lvl="0">
              <a:spcBef>
                <a:spcPts val="0"/>
              </a:spcBef>
              <a:buNone/>
            </a:pPr>
            <a:r>
              <a:rPr lang="nl-NL" dirty="0"/>
              <a:t>Schrijf je z.s.m. in want er zijn maar 6 plaatsen beschikbaar per cursus.</a:t>
            </a:r>
          </a:p>
          <a:p>
            <a:pPr lvl="0">
              <a:spcBef>
                <a:spcPts val="0"/>
              </a:spcBef>
              <a:buNone/>
            </a:pPr>
            <a:endParaRPr lang="nl-NL" dirty="0"/>
          </a:p>
          <a:p>
            <a:pPr lvl="0">
              <a:spcBef>
                <a:spcPts val="0"/>
              </a:spcBef>
              <a:buNone/>
            </a:pPr>
            <a:r>
              <a:rPr lang="nl-NL" dirty="0"/>
              <a:t>Vol = vol</a:t>
            </a:r>
          </a:p>
          <a:p>
            <a:pPr lvl="0">
              <a:spcBef>
                <a:spcPts val="0"/>
              </a:spcBef>
              <a:buNone/>
            </a:pPr>
            <a:endParaRPr lang="nl-NL" dirty="0"/>
          </a:p>
          <a:p>
            <a:pPr lvl="0">
              <a:spcBef>
                <a:spcPts val="0"/>
              </a:spcBef>
              <a:buNone/>
            </a:pPr>
            <a:endParaRPr lang="nl-NL" dirty="0"/>
          </a:p>
          <a:p>
            <a:pPr lvl="0">
              <a:spcBef>
                <a:spcPts val="0"/>
              </a:spcBef>
              <a:buNone/>
            </a:pPr>
            <a:r>
              <a:rPr lang="nl-NL" dirty="0"/>
              <a:t>- - volgende sheet - -     Pauze</a:t>
            </a:r>
            <a:endParaRPr dirty="0"/>
          </a:p>
        </p:txBody>
      </p:sp>
    </p:spTree>
    <p:extLst>
      <p:ext uri="{BB962C8B-B14F-4D97-AF65-F5344CB8AC3E}">
        <p14:creationId xmlns:p14="http://schemas.microsoft.com/office/powerpoint/2010/main" val="312125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NL" b="1" dirty="0"/>
              <a:t>Pauze - 10 minuten</a:t>
            </a:r>
          </a:p>
          <a:p>
            <a:pPr>
              <a:buNone/>
            </a:pPr>
            <a:endParaRPr lang="nl-NL" dirty="0"/>
          </a:p>
          <a:p>
            <a:pPr>
              <a:buNone/>
            </a:pPr>
            <a:endParaRPr lang="nl-NL" dirty="0"/>
          </a:p>
          <a:p>
            <a:pPr>
              <a:buNone/>
            </a:pPr>
            <a:r>
              <a:rPr lang="nl-NL" dirty="0"/>
              <a:t>Je kan je microfoon en je camera uitzetten..</a:t>
            </a:r>
          </a:p>
          <a:p>
            <a:pPr>
              <a:buNone/>
            </a:pPr>
            <a:endParaRPr lang="nl-NL" dirty="0"/>
          </a:p>
          <a:p>
            <a:pPr>
              <a:buNone/>
            </a:pPr>
            <a:endParaRPr lang="nl-NL" dirty="0"/>
          </a:p>
          <a:p>
            <a:pPr>
              <a:buNone/>
            </a:pPr>
            <a:r>
              <a:rPr lang="nl-NL" dirty="0"/>
              <a:t>LOG VOORAL NIET UIT!!!!!!! </a:t>
            </a:r>
          </a:p>
          <a:p>
            <a:pPr>
              <a:buNone/>
            </a:pPr>
            <a:endParaRPr lang="nl-NL" dirty="0"/>
          </a:p>
          <a:p>
            <a:pPr>
              <a:buNone/>
            </a:pPr>
            <a:endParaRPr lang="nl-NL" dirty="0"/>
          </a:p>
        </p:txBody>
      </p:sp>
    </p:spTree>
    <p:extLst>
      <p:ext uri="{BB962C8B-B14F-4D97-AF65-F5344CB8AC3E}">
        <p14:creationId xmlns:p14="http://schemas.microsoft.com/office/powerpoint/2010/main" val="54494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We gaan je wat meer informatie geven over de cursus zodat je een beeld krijgt van wat deze cursus je kan opleveren wanneer je deelneemt.</a:t>
            </a:r>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Wij gaan starten met het geven van informatie over de cursus. Daarna houden we een pauze van 10 minuten</a:t>
            </a:r>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Na de pauze geef ik het woord aan Trudeke, zij gaat ons een korte workshop geven over bewegen.</a:t>
            </a:r>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Daarna bekijken we een kort filmpje om je een korte impressie te geven van de cursus</a:t>
            </a:r>
            <a:endParaRPr lang="nl-NL" sz="1400" b="1" dirty="0"/>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Aan het eind van de bijeenkomst nemen we de tijd voor het stellen van vragen.  Via de chat kun je jouw vragen alvast insturen. Maar je mag ze ook bewaren voor straks.</a:t>
            </a:r>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Pct val="127272"/>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Uitleg zoom (camera, microfoon, chat functie)</a:t>
            </a:r>
          </a:p>
          <a:p>
            <a:pPr>
              <a:buNone/>
            </a:pPr>
            <a:r>
              <a:rPr lang="nl-NL" sz="1400" dirty="0">
                <a:latin typeface="+mn-lt"/>
              </a:rPr>
              <a:t> </a:t>
            </a:r>
          </a:p>
          <a:p>
            <a:pPr>
              <a:buNone/>
            </a:pPr>
            <a:endParaRPr lang="nl-NL" sz="1400" dirty="0">
              <a:latin typeface="+mn-lt"/>
            </a:endParaRPr>
          </a:p>
          <a:p>
            <a:pPr>
              <a:buNone/>
            </a:pPr>
            <a:endParaRPr lang="nl-NL" sz="1400" dirty="0"/>
          </a:p>
        </p:txBody>
      </p:sp>
    </p:spTree>
    <p:extLst>
      <p:ext uri="{BB962C8B-B14F-4D97-AF65-F5344CB8AC3E}">
        <p14:creationId xmlns:p14="http://schemas.microsoft.com/office/powerpoint/2010/main" val="4268110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nl-NL" dirty="0"/>
          </a:p>
          <a:p>
            <a:pPr>
              <a:buNone/>
            </a:pPr>
            <a:r>
              <a:rPr lang="nl-NL" b="1" dirty="0"/>
              <a:t>Presentatie bewegen -  20 minuten</a:t>
            </a:r>
          </a:p>
          <a:p>
            <a:pPr>
              <a:buNone/>
            </a:pPr>
            <a:endParaRPr lang="nl-NL" dirty="0"/>
          </a:p>
          <a:p>
            <a:pPr>
              <a:buNone/>
            </a:pPr>
            <a:r>
              <a:rPr lang="nl-NL" dirty="0"/>
              <a:t>Welkom terug</a:t>
            </a:r>
          </a:p>
          <a:p>
            <a:pPr>
              <a:buNone/>
            </a:pPr>
            <a:endParaRPr lang="nl-NL" dirty="0"/>
          </a:p>
          <a:p>
            <a:pPr>
              <a:buNone/>
            </a:pPr>
            <a:r>
              <a:rPr lang="nl-NL" dirty="0"/>
              <a:t>Ik geef nu het woord aan Trudeke. Zij is een deskundige op het gebied van bewegen.</a:t>
            </a:r>
          </a:p>
          <a:p>
            <a:pPr>
              <a:buNone/>
            </a:pPr>
            <a:endParaRPr lang="nl-NL" dirty="0"/>
          </a:p>
          <a:p>
            <a:pPr>
              <a:buNone/>
            </a:pPr>
            <a:endParaRPr lang="nl-NL" dirty="0"/>
          </a:p>
          <a:p>
            <a:pPr>
              <a:buNone/>
            </a:pPr>
            <a:endParaRPr lang="nl-NL" dirty="0"/>
          </a:p>
          <a:p>
            <a:pPr>
              <a:buNone/>
            </a:pPr>
            <a:r>
              <a:rPr lang="nl-NL" dirty="0"/>
              <a:t>- - volgende sheet - - </a:t>
            </a:r>
          </a:p>
        </p:txBody>
      </p:sp>
    </p:spTree>
    <p:extLst>
      <p:ext uri="{BB962C8B-B14F-4D97-AF65-F5344CB8AC3E}">
        <p14:creationId xmlns:p14="http://schemas.microsoft.com/office/powerpoint/2010/main" val="240297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nl-NL" dirty="0"/>
          </a:p>
          <a:p>
            <a:pPr>
              <a:buNone/>
            </a:pPr>
            <a:r>
              <a:rPr lang="nl-NL" b="1" dirty="0"/>
              <a:t>Korte Impressie van de cursus - 5 minuten</a:t>
            </a:r>
          </a:p>
          <a:p>
            <a:pPr>
              <a:buNone/>
            </a:pPr>
            <a:endParaRPr lang="nl-NL" dirty="0"/>
          </a:p>
          <a:p>
            <a:pPr>
              <a:buNone/>
            </a:pPr>
            <a:endParaRPr lang="nl-NL" dirty="0"/>
          </a:p>
          <a:p>
            <a:pPr>
              <a:buNone/>
            </a:pPr>
            <a:r>
              <a:rPr lang="nl-NL" dirty="0"/>
              <a:t>We gaan even naar een kort filmpje kijken voor een korte impressie</a:t>
            </a:r>
          </a:p>
          <a:p>
            <a:pPr>
              <a:buNone/>
            </a:pPr>
            <a:endParaRPr lang="nl-NL" dirty="0"/>
          </a:p>
          <a:p>
            <a:pPr>
              <a:buNone/>
            </a:pPr>
            <a:r>
              <a:rPr lang="nl-NL" dirty="0"/>
              <a:t>Start het promotiefilmpje van Sterk met pijn</a:t>
            </a:r>
          </a:p>
          <a:p>
            <a:pPr>
              <a:buNone/>
            </a:pPr>
            <a:endParaRPr lang="nl-NL" dirty="0"/>
          </a:p>
          <a:p>
            <a:pPr>
              <a:buNone/>
            </a:pPr>
            <a:endParaRPr lang="nl-NL" dirty="0"/>
          </a:p>
          <a:p>
            <a:pPr>
              <a:buNone/>
            </a:pPr>
            <a:r>
              <a:rPr lang="nl-NL" dirty="0"/>
              <a:t>-- volgende scheet - - </a:t>
            </a:r>
          </a:p>
          <a:p>
            <a:pPr>
              <a:buNone/>
            </a:pPr>
            <a:endParaRPr lang="nl-NL" dirty="0"/>
          </a:p>
          <a:p>
            <a:pPr>
              <a:buNone/>
            </a:pPr>
            <a:endParaRPr lang="nl-NL" dirty="0"/>
          </a:p>
          <a:p>
            <a:pPr>
              <a:buNone/>
            </a:pPr>
            <a:endParaRPr lang="nl-NL" dirty="0"/>
          </a:p>
          <a:p>
            <a:pPr>
              <a:buNone/>
            </a:pPr>
            <a:endParaRPr lang="nl-NL" dirty="0"/>
          </a:p>
        </p:txBody>
      </p:sp>
    </p:spTree>
    <p:extLst>
      <p:ext uri="{BB962C8B-B14F-4D97-AF65-F5344CB8AC3E}">
        <p14:creationId xmlns:p14="http://schemas.microsoft.com/office/powerpoint/2010/main" val="150367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NL" b="1" dirty="0"/>
              <a:t>Vragen stellen en afsluiting - - 10 minuten</a:t>
            </a:r>
          </a:p>
          <a:p>
            <a:pPr>
              <a:buNone/>
            </a:pPr>
            <a:endParaRPr lang="nl-NL" dirty="0"/>
          </a:p>
          <a:p>
            <a:pPr>
              <a:buNone/>
            </a:pPr>
            <a:r>
              <a:rPr lang="nl-NL" dirty="0"/>
              <a:t>Heef iemand een vraag voor ons?</a:t>
            </a:r>
          </a:p>
          <a:p>
            <a:pPr>
              <a:buNone/>
            </a:pPr>
            <a:endParaRPr lang="nl-NL" dirty="0"/>
          </a:p>
          <a:p>
            <a:pPr>
              <a:buNone/>
            </a:pPr>
            <a:endParaRPr lang="nl-NL" dirty="0"/>
          </a:p>
          <a:p>
            <a:pPr>
              <a:buNone/>
            </a:pPr>
            <a:r>
              <a:rPr lang="nl-NL" dirty="0"/>
              <a:t> - - volgende sheet - - </a:t>
            </a:r>
          </a:p>
          <a:p>
            <a:pPr>
              <a:buNone/>
            </a:pPr>
            <a:endParaRPr lang="nl-NL" dirty="0"/>
          </a:p>
          <a:p>
            <a:pPr>
              <a:buNone/>
            </a:pPr>
            <a:r>
              <a:rPr lang="nl-NL" dirty="0"/>
              <a:t>Bedankt voor uw komst </a:t>
            </a:r>
            <a:r>
              <a:rPr lang="nl-NL"/>
              <a:t>en tot ziens</a:t>
            </a:r>
            <a:endParaRPr lang="nl-NL" dirty="0"/>
          </a:p>
          <a:p>
            <a:pPr>
              <a:buNone/>
            </a:pPr>
            <a:endParaRPr lang="nl-NL" dirty="0"/>
          </a:p>
        </p:txBody>
      </p:sp>
    </p:spTree>
    <p:extLst>
      <p:ext uri="{BB962C8B-B14F-4D97-AF65-F5344CB8AC3E}">
        <p14:creationId xmlns:p14="http://schemas.microsoft.com/office/powerpoint/2010/main" val="3216959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nl-NL" dirty="0"/>
          </a:p>
          <a:p>
            <a:pPr>
              <a:buNone/>
            </a:pPr>
            <a:endParaRPr lang="nl-NL" dirty="0"/>
          </a:p>
          <a:p>
            <a:pPr>
              <a:buNone/>
            </a:pPr>
            <a:r>
              <a:rPr lang="nl-NL" dirty="0"/>
              <a:t>Bedankt voor jouw aanwezigheid en hopelijk tot ziens tijdens de cursus</a:t>
            </a:r>
          </a:p>
        </p:txBody>
      </p:sp>
    </p:spTree>
    <p:extLst>
      <p:ext uri="{BB962C8B-B14F-4D97-AF65-F5344CB8AC3E}">
        <p14:creationId xmlns:p14="http://schemas.microsoft.com/office/powerpoint/2010/main" val="47630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nl-NL" b="1" dirty="0"/>
          </a:p>
          <a:p>
            <a:pPr>
              <a:buNone/>
            </a:pPr>
            <a:r>
              <a:rPr lang="nl-NL" sz="1400" b="1" dirty="0"/>
              <a:t>Doel en opzet van de cursus  - 15 minuten</a:t>
            </a:r>
          </a:p>
          <a:p>
            <a:pPr>
              <a:buNone/>
            </a:pPr>
            <a:endParaRPr lang="nl-NL" dirty="0"/>
          </a:p>
          <a:p>
            <a:pPr>
              <a:buNone/>
            </a:pPr>
            <a:r>
              <a:rPr lang="nl-NL" dirty="0"/>
              <a:t>Deze cursus is tot stand gekomen door de Samenwerkende patiëntenorganisaties Pijnpatiënten naar één stem.</a:t>
            </a:r>
          </a:p>
          <a:p>
            <a:pPr>
              <a:buNone/>
            </a:pPr>
            <a:r>
              <a:rPr lang="nl-NL" dirty="0"/>
              <a:t>De cursus is bedoeld om mensen met chronische pijn een steuntje in de rug te geven.</a:t>
            </a:r>
          </a:p>
          <a:p>
            <a:pPr>
              <a:buNone/>
            </a:pPr>
            <a:r>
              <a:rPr lang="nl-NL" dirty="0"/>
              <a:t>Wij zetten ons graag in om jou te ondersteunen in jouw zoektocht naar een juiste manier om met jouw pijn om te gaan. Want voor iedereen is dit anders!!!</a:t>
            </a:r>
          </a:p>
          <a:p>
            <a:pPr>
              <a:buNone/>
            </a:pPr>
            <a:endParaRPr lang="nl-NL" dirty="0"/>
          </a:p>
          <a:p>
            <a:pPr>
              <a:buNone/>
            </a:pPr>
            <a:r>
              <a:rPr lang="nl-NL" dirty="0"/>
              <a:t>Tijdens elke bijeenkomst staat een ander onderwerp centraal.</a:t>
            </a:r>
          </a:p>
          <a:p>
            <a:pPr>
              <a:buNone/>
            </a:pPr>
            <a:r>
              <a:rPr lang="nl-NL" dirty="0"/>
              <a:t>Door deze onderwerpen met elkaar te bespreken zal je een beter beeld gaan krijgen van wat chronische pijn met je doet en hoe je ermee om kunt gaan.</a:t>
            </a:r>
          </a:p>
          <a:p>
            <a:pPr>
              <a:buNone/>
            </a:pPr>
            <a:r>
              <a:rPr lang="nl-NL" dirty="0"/>
              <a:t>Op deze manier zal het je beter gaan lukken om bijvoorbeeld tijd en energie te hebben voor leuke dingen.</a:t>
            </a:r>
          </a:p>
          <a:p>
            <a:pPr>
              <a:buNone/>
            </a:pPr>
            <a:r>
              <a:rPr lang="nl-NL" dirty="0"/>
              <a:t>Om tot dit resultaat te komen is het wel belangrijk dat je actief meedoet met de cursus. We zullen je wat oefeningen voor thuis meegeven welke we tijdens de volgende bijeenkomst gaan bespreken.</a:t>
            </a:r>
          </a:p>
          <a:p>
            <a:pPr>
              <a:buNone/>
            </a:pPr>
            <a:endParaRPr lang="nl-NL" dirty="0"/>
          </a:p>
          <a:p>
            <a:pPr>
              <a:buNone/>
            </a:pPr>
            <a:r>
              <a:rPr lang="nl-NL" dirty="0"/>
              <a:t> - - volgende sheet - - </a:t>
            </a:r>
          </a:p>
          <a:p>
            <a:pPr>
              <a:buNone/>
            </a:pPr>
            <a:endParaRPr lang="nl-NL" dirty="0"/>
          </a:p>
          <a:p>
            <a:pPr>
              <a:buNone/>
            </a:pPr>
            <a:endParaRPr lang="nl-NL" dirty="0"/>
          </a:p>
          <a:p>
            <a:pPr>
              <a:buNone/>
            </a:pPr>
            <a:endParaRPr lang="nl-NL" dirty="0"/>
          </a:p>
          <a:p>
            <a:pPr>
              <a:buNone/>
            </a:pPr>
            <a:endParaRPr lang="nl-NL" dirty="0"/>
          </a:p>
        </p:txBody>
      </p:sp>
    </p:spTree>
    <p:extLst>
      <p:ext uri="{BB962C8B-B14F-4D97-AF65-F5344CB8AC3E}">
        <p14:creationId xmlns:p14="http://schemas.microsoft.com/office/powerpoint/2010/main" val="167927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We starten de cursus met min. 4 – max. 6 deelnemers </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Kleine groep zodat iedereen aan bod komt.</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Kosten 65 euro – sommige zorgverzekeraars vergoeden (deels) de kosten</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Betalen via machtiging </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nl-NL" b="1" dirty="0"/>
          </a:p>
        </p:txBody>
      </p:sp>
    </p:spTree>
    <p:extLst>
      <p:ext uri="{BB962C8B-B14F-4D97-AF65-F5344CB8AC3E}">
        <p14:creationId xmlns:p14="http://schemas.microsoft.com/office/powerpoint/2010/main" val="115665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1" i="0" u="none" strike="noStrike" kern="1200" cap="none" spc="0" normalizeH="0" baseline="0" noProof="0" dirty="0">
                <a:ln>
                  <a:noFill/>
                </a:ln>
                <a:solidFill>
                  <a:srgbClr val="000000"/>
                </a:solidFill>
                <a:effectLst/>
                <a:uLnTx/>
                <a:uFillTx/>
                <a:latin typeface="Arial"/>
                <a:ea typeface="+mn-ea"/>
                <a:cs typeface="+mn-cs"/>
              </a:rPr>
              <a:t>Uitleg cursus  met behulp van PowerPoint  - 25  minuten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We gaan je nu even meenemen hoe deze cursus is ontstaan en wat je kan verwachten.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a:buNone/>
            </a:pPr>
            <a:r>
              <a:rPr lang="nl-NL" dirty="0"/>
              <a:t>Ga naar volgende sheet en bespreek deze kort</a:t>
            </a:r>
          </a:p>
          <a:p>
            <a:pPr>
              <a:buNone/>
            </a:pPr>
            <a:endParaRPr lang="nl-NL" dirty="0"/>
          </a:p>
          <a:p>
            <a:pPr>
              <a:buNone/>
            </a:pPr>
            <a:endParaRPr lang="nl-NL" dirty="0"/>
          </a:p>
        </p:txBody>
      </p:sp>
    </p:spTree>
    <p:extLst>
      <p:ext uri="{BB962C8B-B14F-4D97-AF65-F5344CB8AC3E}">
        <p14:creationId xmlns:p14="http://schemas.microsoft.com/office/powerpoint/2010/main" val="406012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Deze cursus “Sterk met pijn” is een initiatief van Samenwerkingsverband Pijnpatiënten naar één stem.</a:t>
            </a:r>
          </a:p>
          <a:p>
            <a:pPr lvl="0">
              <a:spcBef>
                <a:spcPts val="0"/>
              </a:spcBef>
              <a:buNone/>
            </a:pPr>
            <a:endParaRPr lang="nl-NL" dirty="0"/>
          </a:p>
          <a:p>
            <a:pPr lvl="0">
              <a:spcBef>
                <a:spcPts val="0"/>
              </a:spcBef>
              <a:buNone/>
            </a:pPr>
            <a:r>
              <a:rPr lang="nl-NL" dirty="0"/>
              <a:t>Het doel is om je te helpen beter te leren omgaan met chronische pijn.</a:t>
            </a:r>
          </a:p>
          <a:p>
            <a:pPr lvl="0">
              <a:spcBef>
                <a:spcPts val="0"/>
              </a:spcBef>
              <a:buNone/>
            </a:pPr>
            <a:endParaRPr lang="nl-NL" dirty="0"/>
          </a:p>
          <a:p>
            <a:pPr lvl="0">
              <a:spcBef>
                <a:spcPts val="0"/>
              </a:spcBef>
              <a:buNone/>
            </a:pPr>
            <a:r>
              <a:rPr lang="nl-NL" dirty="0"/>
              <a:t>We zullen elkaar gaan ondersteunen, onderzoeken wat je eigen mogelijkheden zijn, en wat je zelf kan doen, wat kan ik uit handen geven, maar ook wat je samen kan doen</a:t>
            </a:r>
          </a:p>
          <a:p>
            <a:pPr lvl="0">
              <a:spcBef>
                <a:spcPts val="0"/>
              </a:spcBef>
              <a:buNone/>
            </a:pPr>
            <a:endParaRPr lang="nl-NL" dirty="0"/>
          </a:p>
          <a:p>
            <a:pPr lvl="0">
              <a:spcBef>
                <a:spcPts val="0"/>
              </a:spcBef>
              <a:buNone/>
            </a:pPr>
            <a:r>
              <a:rPr lang="nl-NL" dirty="0"/>
              <a:t>Het streven is dat je zelf weer de regie in eigen hand neemt</a:t>
            </a:r>
          </a:p>
          <a:p>
            <a:pPr lvl="0">
              <a:spcBef>
                <a:spcPts val="0"/>
              </a:spcBef>
              <a:buNone/>
            </a:pPr>
            <a:endParaRPr lang="nl-NL" dirty="0"/>
          </a:p>
          <a:p>
            <a:pPr lvl="0">
              <a:spcBef>
                <a:spcPts val="0"/>
              </a:spcBef>
              <a:buNone/>
            </a:pPr>
            <a:endParaRPr lang="nl-NL" dirty="0"/>
          </a:p>
          <a:p>
            <a:pPr lvl="0">
              <a:spcBef>
                <a:spcPts val="0"/>
              </a:spcBef>
              <a:buNone/>
            </a:pPr>
            <a:r>
              <a:rPr lang="nl-NL" dirty="0"/>
              <a:t> - Volgende sheet - </a:t>
            </a:r>
            <a:endParaRPr dirty="0"/>
          </a:p>
        </p:txBody>
      </p:sp>
    </p:spTree>
    <p:extLst>
      <p:ext uri="{BB962C8B-B14F-4D97-AF65-F5344CB8AC3E}">
        <p14:creationId xmlns:p14="http://schemas.microsoft.com/office/powerpoint/2010/main" val="50103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er zijn </a:t>
            </a:r>
            <a:r>
              <a:rPr lang="nl-NL" dirty="0">
                <a:highlight>
                  <a:srgbClr val="FFFF00"/>
                </a:highlight>
              </a:rPr>
              <a:t>14</a:t>
            </a:r>
            <a:r>
              <a:rPr lang="nl-NL" dirty="0"/>
              <a:t> Patiëntenorganisaties aangesloten </a:t>
            </a:r>
          </a:p>
          <a:p>
            <a:pPr lvl="0">
              <a:spcBef>
                <a:spcPts val="0"/>
              </a:spcBef>
              <a:buNone/>
            </a:pPr>
            <a:endParaRPr lang="nl-NL" dirty="0"/>
          </a:p>
          <a:p>
            <a:pPr lvl="0">
              <a:spcBef>
                <a:spcPts val="0"/>
              </a:spcBef>
              <a:buNone/>
            </a:pPr>
            <a:r>
              <a:rPr lang="nl-NL" dirty="0"/>
              <a:t>Noem een paar patiëntenorganisaties:</a:t>
            </a:r>
          </a:p>
          <a:p>
            <a:pPr lvl="0">
              <a:spcBef>
                <a:spcPts val="0"/>
              </a:spcBef>
              <a:buNone/>
            </a:pPr>
            <a:r>
              <a:rPr lang="nl-NL" b="0" i="0" u="sng" dirty="0">
                <a:solidFill>
                  <a:srgbClr val="394A5D"/>
                </a:solidFill>
                <a:effectLst/>
                <a:latin typeface="PT Sans"/>
                <a:hlinkClick r:id="rId3"/>
              </a:rPr>
              <a:t>Hoofdpijnnet</a:t>
            </a:r>
            <a:r>
              <a:rPr lang="nl-NL" b="0" i="0" dirty="0">
                <a:solidFill>
                  <a:srgbClr val="394A5D"/>
                </a:solidFill>
                <a:effectLst/>
                <a:latin typeface="PT Sans"/>
              </a:rPr>
              <a:t> voor mensen met ernstige hoofdpijn, migraine en aangezichtspijn.</a:t>
            </a:r>
          </a:p>
          <a:p>
            <a:pPr lvl="0">
              <a:spcBef>
                <a:spcPts val="0"/>
              </a:spcBef>
              <a:buNone/>
            </a:pPr>
            <a:endParaRPr lang="nl-NL" b="0" i="0" dirty="0">
              <a:solidFill>
                <a:srgbClr val="394A5D"/>
              </a:solidFill>
              <a:effectLst/>
              <a:latin typeface="PT Sans"/>
            </a:endParaRPr>
          </a:p>
          <a:p>
            <a:pPr lvl="0">
              <a:spcBef>
                <a:spcPts val="0"/>
              </a:spcBef>
              <a:buNone/>
            </a:pPr>
            <a:r>
              <a:rPr lang="nl-NL" b="0" i="0" u="none" strike="noStrike" dirty="0">
                <a:solidFill>
                  <a:srgbClr val="394A5D"/>
                </a:solidFill>
                <a:effectLst/>
                <a:latin typeface="PT Sans"/>
                <a:hlinkClick r:id="rId4"/>
              </a:rPr>
              <a:t>ME/CVS-Stichting Nederland</a:t>
            </a:r>
            <a:r>
              <a:rPr lang="nl-NL" b="0" i="0" dirty="0">
                <a:solidFill>
                  <a:srgbClr val="394A5D"/>
                </a:solidFill>
                <a:effectLst/>
                <a:latin typeface="PT Sans"/>
              </a:rPr>
              <a:t> voor mensen met het Chronisch </a:t>
            </a:r>
            <a:r>
              <a:rPr lang="nl-NL" b="0" i="0" dirty="0" err="1">
                <a:solidFill>
                  <a:srgbClr val="394A5D"/>
                </a:solidFill>
                <a:effectLst/>
                <a:latin typeface="PT Sans"/>
              </a:rPr>
              <a:t>Vermoeidheids</a:t>
            </a:r>
            <a:r>
              <a:rPr lang="nl-NL" b="0" i="0" dirty="0">
                <a:solidFill>
                  <a:srgbClr val="394A5D"/>
                </a:solidFill>
                <a:effectLst/>
                <a:latin typeface="PT Sans"/>
              </a:rPr>
              <a:t> Syndroom.</a:t>
            </a:r>
          </a:p>
          <a:p>
            <a:pPr lvl="0">
              <a:spcBef>
                <a:spcPts val="0"/>
              </a:spcBef>
              <a:buNone/>
            </a:pPr>
            <a:endParaRPr lang="nl-NL" b="0" i="0" u="none" strike="noStrike" dirty="0">
              <a:solidFill>
                <a:srgbClr val="394A5D"/>
              </a:solidFill>
              <a:effectLst/>
              <a:latin typeface="PT Sans"/>
              <a:hlinkClick r:id="rId5"/>
            </a:endParaRPr>
          </a:p>
          <a:p>
            <a:pPr lvl="0">
              <a:spcBef>
                <a:spcPts val="0"/>
              </a:spcBef>
              <a:buNone/>
            </a:pPr>
            <a:r>
              <a:rPr lang="nl-NL" b="0" i="0" u="none" strike="noStrike" dirty="0">
                <a:solidFill>
                  <a:srgbClr val="394A5D"/>
                </a:solidFill>
                <a:effectLst/>
                <a:latin typeface="PT Sans"/>
                <a:hlinkClick r:id="rId5"/>
              </a:rPr>
              <a:t>Nationale Vereniging voor fibromyalgie-patiënten</a:t>
            </a:r>
            <a:r>
              <a:rPr lang="nl-NL" b="0" i="0" u="none" strike="noStrike" dirty="0">
                <a:solidFill>
                  <a:srgbClr val="394A5D"/>
                </a:solidFill>
                <a:effectLst/>
                <a:latin typeface="PT Sans"/>
              </a:rPr>
              <a:t> FES</a:t>
            </a:r>
          </a:p>
          <a:p>
            <a:pPr lvl="0">
              <a:spcBef>
                <a:spcPts val="0"/>
              </a:spcBef>
              <a:buNone/>
            </a:pPr>
            <a:endParaRPr lang="nl-NL" b="0" i="0" u="none" strike="noStrike" dirty="0">
              <a:solidFill>
                <a:srgbClr val="394A5D"/>
              </a:solidFill>
              <a:effectLst/>
              <a:latin typeface="PT Sans"/>
            </a:endParaRPr>
          </a:p>
          <a:p>
            <a:pPr lvl="0">
              <a:spcBef>
                <a:spcPts val="0"/>
              </a:spcBef>
              <a:buNone/>
            </a:pPr>
            <a:r>
              <a:rPr lang="nl-NL" b="0" i="0" u="none" strike="noStrike" dirty="0">
                <a:solidFill>
                  <a:srgbClr val="394A5D"/>
                </a:solidFill>
                <a:effectLst/>
                <a:latin typeface="PT Sans"/>
              </a:rPr>
              <a:t>Neem even een kijkje op de site van Pijnpatiënten naar 1 stem </a:t>
            </a:r>
            <a:endParaRPr lang="nl-NL" dirty="0"/>
          </a:p>
          <a:p>
            <a:pPr lvl="0">
              <a:spcBef>
                <a:spcPts val="0"/>
              </a:spcBef>
              <a:buNone/>
            </a:pPr>
            <a:endParaRPr lang="nl-NL"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Deze cursus is speciaal opgezet voor leden van een patiëntenorganisatie. Lid zijn is dus wel een voorwaarde om mee te kunnen doen. Ben je nog geen lid van een van aangesloten organisaties geen nood. Neem even een kijkje op de site van de Pijnpatiënten naar 1 stem en kijk welke patiëntenvereniging bij jou past. Jouw keuze kan je op het inschrijfformulier noteren. Daar FES de administratie doet voor SMP regelt FES de rest. Je hoeft hier dan zelf niet verder achteraan.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kumimoji="0" lang="nl-NL"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Een patiëntenorganisatie heeft ook een beetje een Ombudsman functie voor de leden. Zij steken er tijd en energie in om deze cursus te maken. Ook benaderen ze de zorgverzekeraars om de cursus vergoed te krijgen.  </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Wat doen zij nog meer?</a:t>
            </a:r>
          </a:p>
          <a:p>
            <a:pPr lvl="0">
              <a:spcBef>
                <a:spcPts val="0"/>
              </a:spcBef>
              <a:buNone/>
            </a:pPr>
            <a:endParaRPr lang="nl-NL" dirty="0"/>
          </a:p>
          <a:p>
            <a:pPr lvl="0">
              <a:spcBef>
                <a:spcPts val="0"/>
              </a:spcBef>
              <a:buNone/>
            </a:pPr>
            <a:r>
              <a:rPr lang="nl-NL" dirty="0"/>
              <a:t>Ze doen er alles aan om een betere pijnzorg tot stand te brengen voor mensen met chronische pijn, zodat niet alles op 1 hoop wordt gegooid. Elke aandoening heeft weer ander behoeftes/aanpak nodig/behandelingen</a:t>
            </a:r>
          </a:p>
          <a:p>
            <a:pPr lvl="0">
              <a:spcBef>
                <a:spcPts val="0"/>
              </a:spcBef>
              <a:buNone/>
            </a:pPr>
            <a:endParaRPr lang="nl-NL" dirty="0"/>
          </a:p>
          <a:p>
            <a:pPr lvl="0">
              <a:spcBef>
                <a:spcPts val="0"/>
              </a:spcBef>
              <a:buNone/>
            </a:pPr>
            <a:r>
              <a:rPr lang="nl-NL" dirty="0"/>
              <a:t>Voorkomen chroniciteit …  Doordat de diagnose eerder gesteld kan worden, voorkomt dit dat je te lang ver over je grens gaat waardoor het moeilijker is om weer de draad op te pakken</a:t>
            </a:r>
          </a:p>
          <a:p>
            <a:pPr lvl="0">
              <a:spcBef>
                <a:spcPts val="0"/>
              </a:spcBef>
              <a:buNone/>
            </a:pPr>
            <a:endParaRPr lang="nl-NL" dirty="0"/>
          </a:p>
          <a:p>
            <a:pPr lvl="0">
              <a:spcBef>
                <a:spcPts val="0"/>
              </a:spcBef>
              <a:buNone/>
            </a:pPr>
            <a:r>
              <a:rPr lang="nl-NL" dirty="0"/>
              <a:t>Begrip behandelaars…….. Hoe meer kennis er gebundeld wordt. Hoe meer inzicht en begrip er zal zijn bij de behandelaars. </a:t>
            </a:r>
          </a:p>
          <a:p>
            <a:pPr lvl="0">
              <a:spcBef>
                <a:spcPts val="0"/>
              </a:spcBef>
              <a:buNone/>
            </a:pPr>
            <a:endParaRPr lang="nl-NL" dirty="0"/>
          </a:p>
          <a:p>
            <a:pPr lvl="0">
              <a:spcBef>
                <a:spcPts val="0"/>
              </a:spcBef>
              <a:buNone/>
            </a:pPr>
            <a:r>
              <a:rPr lang="nl-NL" dirty="0"/>
              <a:t>Voorkomen van doorbehandeling……… Accepteren dat het zo is!!! Door tijdens deze cursus met elkaar in gesprek te gaan zul je “klachten/symptomen” bij de ander herkennen en weet je dat het bij de ziekte hoor. Dit kan een hele zoektocht en telleurstellingen voorkomen.</a:t>
            </a:r>
          </a:p>
          <a:p>
            <a:pPr lvl="0">
              <a:spcBef>
                <a:spcPts val="0"/>
              </a:spcBef>
              <a:buNone/>
            </a:pPr>
            <a:endParaRPr lang="nl-NL"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nl-NL" dirty="0"/>
              <a:t>Richten op ……… Gooi het roer om naar </a:t>
            </a:r>
            <a:r>
              <a:rPr lang="nl-NL" dirty="0" err="1"/>
              <a:t>positiviteit</a:t>
            </a:r>
            <a:r>
              <a:rPr lang="nl-NL" dirty="0"/>
              <a:t>.</a:t>
            </a:r>
            <a:r>
              <a:rPr kumimoji="0" lang="nl-NL" sz="1100" b="0" i="0" u="none" strike="noStrike" kern="1200" cap="none" spc="0" normalizeH="0" baseline="0" noProof="0" dirty="0">
                <a:ln>
                  <a:noFill/>
                </a:ln>
                <a:solidFill>
                  <a:srgbClr val="000000"/>
                </a:solidFill>
                <a:effectLst/>
                <a:uLnTx/>
                <a:uFillTx/>
                <a:latin typeface="Arial"/>
                <a:ea typeface="+mn-ea"/>
                <a:cs typeface="+mn-cs"/>
              </a:rPr>
              <a:t> Leg de Focus niet op wat je niet kan maar juist op wat je wel kan.</a:t>
            </a:r>
          </a:p>
          <a:p>
            <a:pPr lvl="0">
              <a:spcBef>
                <a:spcPts val="0"/>
              </a:spcBef>
              <a:buNone/>
            </a:pPr>
            <a:endParaRPr lang="nl-NL" dirty="0"/>
          </a:p>
          <a:p>
            <a:pPr lvl="0">
              <a:spcBef>
                <a:spcPts val="0"/>
              </a:spcBef>
              <a:buNone/>
            </a:pPr>
            <a:endParaRPr lang="nl-NL" dirty="0"/>
          </a:p>
          <a:p>
            <a:pPr lvl="0">
              <a:spcBef>
                <a:spcPts val="0"/>
              </a:spcBef>
              <a:buNone/>
            </a:pPr>
            <a:endParaRPr lang="nl-NL" dirty="0"/>
          </a:p>
          <a:p>
            <a:pPr lvl="0">
              <a:spcBef>
                <a:spcPts val="0"/>
              </a:spcBef>
              <a:buNone/>
            </a:pPr>
            <a:r>
              <a:rPr lang="nl-NL" dirty="0"/>
              <a:t> - - volgende sheet  -  </a:t>
            </a:r>
          </a:p>
          <a:p>
            <a:pPr lvl="0">
              <a:spcBef>
                <a:spcPts val="0"/>
              </a:spcBef>
              <a:buNone/>
            </a:pPr>
            <a:endParaRPr lang="nl-NL" dirty="0"/>
          </a:p>
          <a:p>
            <a:pPr lvl="0">
              <a:spcBef>
                <a:spcPts val="0"/>
              </a:spcBef>
              <a:buNone/>
            </a:pPr>
            <a:endParaRPr dirty="0"/>
          </a:p>
        </p:txBody>
      </p:sp>
    </p:spTree>
    <p:extLst>
      <p:ext uri="{BB962C8B-B14F-4D97-AF65-F5344CB8AC3E}">
        <p14:creationId xmlns:p14="http://schemas.microsoft.com/office/powerpoint/2010/main" val="366325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Men spreekt over chronische pijn wanneer de pijn langer dan 3 maanden aanwezig is.</a:t>
            </a:r>
          </a:p>
          <a:p>
            <a:pPr lvl="0">
              <a:spcBef>
                <a:spcPts val="0"/>
              </a:spcBef>
              <a:buNone/>
            </a:pPr>
            <a:endParaRPr lang="nl-NL" dirty="0"/>
          </a:p>
          <a:p>
            <a:pPr lvl="0">
              <a:spcBef>
                <a:spcPts val="0"/>
              </a:spcBef>
              <a:buNone/>
            </a:pPr>
            <a:r>
              <a:rPr lang="nl-NL" dirty="0"/>
              <a:t>Er zullen periodes zijn dat je meer, minder of soms helemaal geen pijn hebt, dit is heel normaal.</a:t>
            </a:r>
          </a:p>
          <a:p>
            <a:pPr lvl="0">
              <a:spcBef>
                <a:spcPts val="0"/>
              </a:spcBef>
              <a:buNone/>
            </a:pPr>
            <a:endParaRPr lang="nl-NL" dirty="0"/>
          </a:p>
          <a:p>
            <a:pPr lvl="0">
              <a:spcBef>
                <a:spcPts val="0"/>
              </a:spcBef>
              <a:buNone/>
            </a:pPr>
            <a:r>
              <a:rPr lang="nl-NL" dirty="0"/>
              <a:t>In de meeste gevallen is de pijn de hoofdaandoening maar soms is het een bijkomende klacht.</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kumimoji="0" lang="nl-NL" sz="1100" b="0" i="0" u="none" strike="noStrike" kern="1200" cap="none" spc="0" normalizeH="0" baseline="0" noProof="0" dirty="0">
                <a:ln>
                  <a:noFill/>
                </a:ln>
                <a:solidFill>
                  <a:srgbClr val="000000"/>
                </a:solidFill>
                <a:effectLst/>
                <a:uLnTx/>
                <a:uFillTx/>
                <a:latin typeface="Arial"/>
                <a:ea typeface="+mn-ea"/>
                <a:cs typeface="+mn-cs"/>
              </a:rPr>
              <a:t>Pijn kan bijvoorbeeld een gevolg zijn van een chemokuur. Er kunnen zenuwpijnen ontstaan omdat de zenuwen beschadigd raken door de chemokuur. In dat geval is chronische pijn een bijkomende klacht.</a:t>
            </a:r>
          </a:p>
          <a:p>
            <a:pPr lvl="0">
              <a:spcBef>
                <a:spcPts val="0"/>
              </a:spcBef>
              <a:buNone/>
            </a:pPr>
            <a:endParaRPr lang="nl-NL" dirty="0"/>
          </a:p>
          <a:p>
            <a:pPr lvl="0">
              <a:spcBef>
                <a:spcPts val="0"/>
              </a:spcBef>
              <a:buNone/>
            </a:pPr>
            <a:endParaRPr lang="nl-NL" dirty="0"/>
          </a:p>
          <a:p>
            <a:pPr lvl="0">
              <a:spcBef>
                <a:spcPts val="0"/>
              </a:spcBef>
              <a:buNone/>
            </a:pPr>
            <a:endParaRPr lang="nl-NL" dirty="0"/>
          </a:p>
          <a:p>
            <a:pPr lvl="0">
              <a:spcBef>
                <a:spcPts val="0"/>
              </a:spcBef>
              <a:buNone/>
            </a:pPr>
            <a:r>
              <a:rPr lang="nl-NL" dirty="0"/>
              <a:t> - - volgende sheet  - -</a:t>
            </a:r>
          </a:p>
          <a:p>
            <a:pPr lvl="0">
              <a:spcBef>
                <a:spcPts val="0"/>
              </a:spcBef>
              <a:buNone/>
            </a:pPr>
            <a:endParaRPr lang="nl-NL" dirty="0"/>
          </a:p>
          <a:p>
            <a:pPr lvl="0">
              <a:spcBef>
                <a:spcPts val="0"/>
              </a:spcBef>
              <a:buNone/>
            </a:pPr>
            <a:endParaRPr dirty="0"/>
          </a:p>
        </p:txBody>
      </p:sp>
    </p:spTree>
    <p:extLst>
      <p:ext uri="{BB962C8B-B14F-4D97-AF65-F5344CB8AC3E}">
        <p14:creationId xmlns:p14="http://schemas.microsoft.com/office/powerpoint/2010/main" val="327293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nl-NL" dirty="0"/>
              <a:t>Benoem een paar puntjes</a:t>
            </a:r>
          </a:p>
          <a:p>
            <a:pPr lvl="0">
              <a:spcBef>
                <a:spcPts val="0"/>
              </a:spcBef>
              <a:buNone/>
            </a:pPr>
            <a:endParaRPr lang="nl-NL" dirty="0"/>
          </a:p>
          <a:p>
            <a:pPr lvl="0">
              <a:spcBef>
                <a:spcPts val="0"/>
              </a:spcBef>
              <a:buNone/>
            </a:pPr>
            <a:r>
              <a:rPr lang="nl-NL" dirty="0"/>
              <a:t> - - volgende sheet - </a:t>
            </a:r>
            <a:endParaRPr dirty="0"/>
          </a:p>
        </p:txBody>
      </p:sp>
    </p:spTree>
    <p:extLst>
      <p:ext uri="{BB962C8B-B14F-4D97-AF65-F5344CB8AC3E}">
        <p14:creationId xmlns:p14="http://schemas.microsoft.com/office/powerpoint/2010/main" val="719929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2630450" y="630150"/>
            <a:ext cx="3883200" cy="38832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5430350" y="228600"/>
            <a:ext cx="1388100" cy="13881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5908250" y="4660825"/>
            <a:ext cx="605400" cy="6054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706650" y="3872629"/>
            <a:ext cx="1097700" cy="10977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a:off x="2081694" y="771271"/>
            <a:ext cx="774600" cy="7746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6513651" y="161669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2420476" y="3612044"/>
            <a:ext cx="336900" cy="3369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362484" y="1670133"/>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6818461" y="1338692"/>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6163989" y="4374525"/>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2300611" y="990190"/>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1" name="Shape 21"/>
          <p:cNvGrpSpPr/>
          <p:nvPr/>
        </p:nvGrpSpPr>
        <p:grpSpPr>
          <a:xfrm>
            <a:off x="3001075" y="4182123"/>
            <a:ext cx="508851" cy="478711"/>
            <a:chOff x="5972700" y="2330200"/>
            <a:chExt cx="411625" cy="387275"/>
          </a:xfrm>
        </p:grpSpPr>
        <p:sp>
          <p:nvSpPr>
            <p:cNvPr id="22" name="Shape 2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4" name="Shape 24"/>
          <p:cNvGrpSpPr/>
          <p:nvPr/>
        </p:nvGrpSpPr>
        <p:grpSpPr>
          <a:xfrm>
            <a:off x="5861768" y="506559"/>
            <a:ext cx="524975" cy="832145"/>
            <a:chOff x="6718575" y="2318625"/>
            <a:chExt cx="256950" cy="407375"/>
          </a:xfrm>
        </p:grpSpPr>
        <p:sp>
          <p:nvSpPr>
            <p:cNvPr id="25" name="Shape 2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26" name="Shape 2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27" name="Shape 2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28" name="Shape 2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29" name="Shape 2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30" name="Shape 3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31" name="Shape 3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sp>
          <p:nvSpPr>
            <p:cNvPr id="32" name="Shape 3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FFFF"/>
                </a:solidFill>
              </a:endParaRPr>
            </a:p>
          </p:txBody>
        </p:sp>
      </p:grpSp>
      <p:sp>
        <p:nvSpPr>
          <p:cNvPr id="33" name="Shape 33"/>
          <p:cNvSpPr txBox="1">
            <a:spLocks noGrp="1"/>
          </p:cNvSpPr>
          <p:nvPr>
            <p:ph type="ctrTitle"/>
          </p:nvPr>
        </p:nvSpPr>
        <p:spPr>
          <a:xfrm>
            <a:off x="2757250" y="961350"/>
            <a:ext cx="3629400" cy="3220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4" name="Shape 34"/>
          <p:cNvSpPr/>
          <p:nvPr/>
        </p:nvSpPr>
        <p:spPr>
          <a:xfrm>
            <a:off x="2757247" y="861970"/>
            <a:ext cx="300900" cy="3009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a:off x="3509928" y="4757335"/>
            <a:ext cx="213000" cy="2130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a:off x="5494851" y="4374527"/>
            <a:ext cx="413400" cy="4134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Magenta">
    <p:spTree>
      <p:nvGrpSpPr>
        <p:cNvPr id="1" name="Shape 357"/>
        <p:cNvGrpSpPr/>
        <p:nvPr/>
      </p:nvGrpSpPr>
      <p:grpSpPr>
        <a:xfrm>
          <a:off x="0" y="0"/>
          <a:ext cx="0" cy="0"/>
          <a:chOff x="0" y="0"/>
          <a:chExt cx="0" cy="0"/>
        </a:xfrm>
      </p:grpSpPr>
      <p:sp>
        <p:nvSpPr>
          <p:cNvPr id="358" name="Shape 358"/>
          <p:cNvSpPr/>
          <p:nvPr/>
        </p:nvSpPr>
        <p:spPr>
          <a:xfrm>
            <a:off x="407150" y="407075"/>
            <a:ext cx="8329800" cy="4329300"/>
          </a:xfrm>
          <a:prstGeom prst="rect">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359" name="Shape 359"/>
          <p:cNvSpPr/>
          <p:nvPr/>
        </p:nvSpPr>
        <p:spPr>
          <a:xfrm>
            <a:off x="217850" y="171250"/>
            <a:ext cx="1054200" cy="10542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60" name="Shape 360"/>
          <p:cNvSpPr/>
          <p:nvPr/>
        </p:nvSpPr>
        <p:spPr>
          <a:xfrm>
            <a:off x="1156976" y="-137274"/>
            <a:ext cx="398700" cy="3987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61" name="Shape 361"/>
          <p:cNvSpPr/>
          <p:nvPr/>
        </p:nvSpPr>
        <p:spPr>
          <a:xfrm>
            <a:off x="1397225" y="337514"/>
            <a:ext cx="136800" cy="1368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62" name="Shape 362"/>
          <p:cNvSpPr/>
          <p:nvPr/>
        </p:nvSpPr>
        <p:spPr>
          <a:xfrm>
            <a:off x="488128" y="1334485"/>
            <a:ext cx="213000" cy="2130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63" name="Shape 363"/>
          <p:cNvSpPr/>
          <p:nvPr/>
        </p:nvSpPr>
        <p:spPr>
          <a:xfrm>
            <a:off x="7847950" y="4168079"/>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64" name="Shape 364"/>
          <p:cNvSpPr/>
          <p:nvPr/>
        </p:nvSpPr>
        <p:spPr>
          <a:xfrm>
            <a:off x="8507494" y="2981146"/>
            <a:ext cx="774600" cy="7746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65" name="Shape 365"/>
          <p:cNvSpPr/>
          <p:nvPr/>
        </p:nvSpPr>
        <p:spPr>
          <a:xfrm>
            <a:off x="8094101" y="3973940"/>
            <a:ext cx="413400" cy="4134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66" name="Shape 366"/>
          <p:cNvSpPr/>
          <p:nvPr/>
        </p:nvSpPr>
        <p:spPr>
          <a:xfrm>
            <a:off x="8622049" y="3872635"/>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67" name="Shape 367"/>
          <p:cNvSpPr/>
          <p:nvPr/>
        </p:nvSpPr>
        <p:spPr>
          <a:xfrm>
            <a:off x="7550022" y="4801658"/>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68" name="Shape 368"/>
          <p:cNvSpPr/>
          <p:nvPr/>
        </p:nvSpPr>
        <p:spPr>
          <a:xfrm>
            <a:off x="7325661" y="4674667"/>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69" name="Shape 369"/>
          <p:cNvSpPr/>
          <p:nvPr/>
        </p:nvSpPr>
        <p:spPr>
          <a:xfrm>
            <a:off x="258289" y="157710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70" name="Shape 370"/>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371" name="Shape 371"/>
          <p:cNvGrpSpPr/>
          <p:nvPr/>
        </p:nvGrpSpPr>
        <p:grpSpPr>
          <a:xfrm>
            <a:off x="8142375" y="4477573"/>
            <a:ext cx="508851" cy="478711"/>
            <a:chOff x="5972700" y="2330200"/>
            <a:chExt cx="411625" cy="387275"/>
          </a:xfrm>
        </p:grpSpPr>
        <p:sp>
          <p:nvSpPr>
            <p:cNvPr id="372" name="Shape 37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3" name="Shape 37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74" name="Shape 374"/>
          <p:cNvGrpSpPr/>
          <p:nvPr/>
        </p:nvGrpSpPr>
        <p:grpSpPr>
          <a:xfrm>
            <a:off x="545621" y="382390"/>
            <a:ext cx="398658" cy="631920"/>
            <a:chOff x="6718575" y="2318625"/>
            <a:chExt cx="256950" cy="407375"/>
          </a:xfrm>
        </p:grpSpPr>
        <p:sp>
          <p:nvSpPr>
            <p:cNvPr id="375" name="Shape 37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6" name="Shape 37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7" name="Shape 37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8" name="Shape 37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9" name="Shape 37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0" name="Shape 38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1" name="Shape 38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2" name="Shape 38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83" name="Shape 383"/>
          <p:cNvSpPr/>
          <p:nvPr/>
        </p:nvSpPr>
        <p:spPr>
          <a:xfrm>
            <a:off x="-117275" y="847257"/>
            <a:ext cx="605400" cy="605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84" name="Shape 384"/>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rgbClr val="FFFFFF"/>
                </a:solidFill>
              </a:rPr>
              <a:t>‹nr.›</a:t>
            </a:fld>
            <a:endParaRPr lang="en">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sp>
        <p:nvSpPr>
          <p:cNvPr id="38" name="Shape 38"/>
          <p:cNvSpPr/>
          <p:nvPr/>
        </p:nvSpPr>
        <p:spPr>
          <a:xfrm>
            <a:off x="407150" y="407075"/>
            <a:ext cx="8329800" cy="4329300"/>
          </a:xfrm>
          <a:prstGeom prst="rect">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a:off x="2630450" y="630150"/>
            <a:ext cx="3883200" cy="38832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40" name="Shape 40"/>
          <p:cNvSpPr/>
          <p:nvPr/>
        </p:nvSpPr>
        <p:spPr>
          <a:xfrm>
            <a:off x="5430350" y="228600"/>
            <a:ext cx="1388100" cy="13881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5908250" y="4660825"/>
            <a:ext cx="605400" cy="6054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2706650" y="3872629"/>
            <a:ext cx="1097700" cy="10977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a:off x="2081694" y="771271"/>
            <a:ext cx="774600" cy="7746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6513651" y="1616690"/>
            <a:ext cx="413400" cy="4134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2420476" y="3612044"/>
            <a:ext cx="336900" cy="3369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2362484" y="1670133"/>
            <a:ext cx="213000" cy="2130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a:off x="6818461" y="1338692"/>
            <a:ext cx="93900" cy="939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48" name="Shape 48"/>
          <p:cNvSpPr/>
          <p:nvPr/>
        </p:nvSpPr>
        <p:spPr>
          <a:xfrm>
            <a:off x="6163989" y="4374525"/>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49" name="Shape 49"/>
          <p:cNvSpPr/>
          <p:nvPr/>
        </p:nvSpPr>
        <p:spPr>
          <a:xfrm>
            <a:off x="2300611" y="990190"/>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50" name="Shape 50"/>
          <p:cNvGrpSpPr/>
          <p:nvPr/>
        </p:nvGrpSpPr>
        <p:grpSpPr>
          <a:xfrm>
            <a:off x="3001075" y="4182123"/>
            <a:ext cx="508851" cy="478711"/>
            <a:chOff x="5972700" y="2330200"/>
            <a:chExt cx="411625" cy="387275"/>
          </a:xfrm>
        </p:grpSpPr>
        <p:sp>
          <p:nvSpPr>
            <p:cNvPr id="51" name="Shape 5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53" name="Shape 53"/>
          <p:cNvGrpSpPr/>
          <p:nvPr/>
        </p:nvGrpSpPr>
        <p:grpSpPr>
          <a:xfrm>
            <a:off x="5861768" y="506559"/>
            <a:ext cx="524975" cy="832145"/>
            <a:chOff x="6718575" y="2318625"/>
            <a:chExt cx="256950" cy="407375"/>
          </a:xfrm>
        </p:grpSpPr>
        <p:sp>
          <p:nvSpPr>
            <p:cNvPr id="54" name="Shape 5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5" name="Shape 5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6" name="Shape 5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7" name="Shape 5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8" name="Shape 5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9" name="Shape 5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60" name="Shape 6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61" name="Shape 6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FFFF"/>
                </a:solidFill>
              </a:endParaRPr>
            </a:p>
          </p:txBody>
        </p:sp>
      </p:grpSp>
      <p:sp>
        <p:nvSpPr>
          <p:cNvPr id="62" name="Shape 62"/>
          <p:cNvSpPr/>
          <p:nvPr/>
        </p:nvSpPr>
        <p:spPr>
          <a:xfrm>
            <a:off x="2757247" y="861970"/>
            <a:ext cx="300900" cy="3009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63" name="Shape 63"/>
          <p:cNvSpPr/>
          <p:nvPr/>
        </p:nvSpPr>
        <p:spPr>
          <a:xfrm>
            <a:off x="3509928" y="4757335"/>
            <a:ext cx="213000" cy="2130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64" name="Shape 64"/>
          <p:cNvSpPr/>
          <p:nvPr/>
        </p:nvSpPr>
        <p:spPr>
          <a:xfrm>
            <a:off x="5494851" y="4374527"/>
            <a:ext cx="413400" cy="4134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65" name="Shape 65"/>
          <p:cNvSpPr txBox="1">
            <a:spLocks noGrp="1"/>
          </p:cNvSpPr>
          <p:nvPr>
            <p:ph type="ctrTitle"/>
          </p:nvPr>
        </p:nvSpPr>
        <p:spPr>
          <a:xfrm>
            <a:off x="2886100" y="1888150"/>
            <a:ext cx="3371700" cy="1159800"/>
          </a:xfrm>
          <a:prstGeom prst="rect">
            <a:avLst/>
          </a:prstGeom>
        </p:spPr>
        <p:txBody>
          <a:bodyPr wrap="square" lIns="91425" tIns="91425" rIns="91425" bIns="91425" anchor="b" anchorCtr="0"/>
          <a:lstStyle>
            <a:lvl1pPr lvl="0" algn="ctr" rtl="0">
              <a:spcBef>
                <a:spcPts val="0"/>
              </a:spcBef>
              <a:buClr>
                <a:srgbClr val="02BDC7"/>
              </a:buClr>
              <a:buSzPct val="100000"/>
              <a:defRPr sz="3000">
                <a:solidFill>
                  <a:srgbClr val="02BDC7"/>
                </a:solidFill>
              </a:defRPr>
            </a:lvl1pPr>
            <a:lvl2pPr lvl="1" algn="ctr" rtl="0">
              <a:spcBef>
                <a:spcPts val="0"/>
              </a:spcBef>
              <a:buClr>
                <a:srgbClr val="02BDC7"/>
              </a:buClr>
              <a:buSzPct val="100000"/>
              <a:defRPr sz="3000">
                <a:solidFill>
                  <a:srgbClr val="02BDC7"/>
                </a:solidFill>
              </a:defRPr>
            </a:lvl2pPr>
            <a:lvl3pPr lvl="2" algn="ctr" rtl="0">
              <a:spcBef>
                <a:spcPts val="0"/>
              </a:spcBef>
              <a:buClr>
                <a:srgbClr val="02BDC7"/>
              </a:buClr>
              <a:buSzPct val="100000"/>
              <a:defRPr sz="3000">
                <a:solidFill>
                  <a:srgbClr val="02BDC7"/>
                </a:solidFill>
              </a:defRPr>
            </a:lvl3pPr>
            <a:lvl4pPr lvl="3" algn="ctr" rtl="0">
              <a:spcBef>
                <a:spcPts val="0"/>
              </a:spcBef>
              <a:buClr>
                <a:srgbClr val="02BDC7"/>
              </a:buClr>
              <a:buSzPct val="100000"/>
              <a:defRPr sz="3000">
                <a:solidFill>
                  <a:srgbClr val="02BDC7"/>
                </a:solidFill>
              </a:defRPr>
            </a:lvl4pPr>
            <a:lvl5pPr lvl="4" algn="ctr" rtl="0">
              <a:spcBef>
                <a:spcPts val="0"/>
              </a:spcBef>
              <a:buClr>
                <a:srgbClr val="02BDC7"/>
              </a:buClr>
              <a:buSzPct val="100000"/>
              <a:defRPr sz="3000">
                <a:solidFill>
                  <a:srgbClr val="02BDC7"/>
                </a:solidFill>
              </a:defRPr>
            </a:lvl5pPr>
            <a:lvl6pPr lvl="5" algn="ctr" rtl="0">
              <a:spcBef>
                <a:spcPts val="0"/>
              </a:spcBef>
              <a:buClr>
                <a:srgbClr val="02BDC7"/>
              </a:buClr>
              <a:buSzPct val="100000"/>
              <a:defRPr sz="3000">
                <a:solidFill>
                  <a:srgbClr val="02BDC7"/>
                </a:solidFill>
              </a:defRPr>
            </a:lvl6pPr>
            <a:lvl7pPr lvl="6" algn="ctr" rtl="0">
              <a:spcBef>
                <a:spcPts val="0"/>
              </a:spcBef>
              <a:buClr>
                <a:srgbClr val="02BDC7"/>
              </a:buClr>
              <a:buSzPct val="100000"/>
              <a:defRPr sz="3000">
                <a:solidFill>
                  <a:srgbClr val="02BDC7"/>
                </a:solidFill>
              </a:defRPr>
            </a:lvl7pPr>
            <a:lvl8pPr lvl="7" algn="ctr" rtl="0">
              <a:spcBef>
                <a:spcPts val="0"/>
              </a:spcBef>
              <a:buClr>
                <a:srgbClr val="02BDC7"/>
              </a:buClr>
              <a:buSzPct val="100000"/>
              <a:defRPr sz="3000">
                <a:solidFill>
                  <a:srgbClr val="02BDC7"/>
                </a:solidFill>
              </a:defRPr>
            </a:lvl8pPr>
            <a:lvl9pPr lvl="8" algn="ctr" rtl="0">
              <a:spcBef>
                <a:spcPts val="0"/>
              </a:spcBef>
              <a:buClr>
                <a:srgbClr val="02BDC7"/>
              </a:buClr>
              <a:buSzPct val="100000"/>
              <a:defRPr sz="3000">
                <a:solidFill>
                  <a:srgbClr val="02BDC7"/>
                </a:solidFill>
              </a:defRPr>
            </a:lvl9pPr>
          </a:lstStyle>
          <a:p>
            <a:endParaRPr/>
          </a:p>
        </p:txBody>
      </p:sp>
      <p:sp>
        <p:nvSpPr>
          <p:cNvPr id="66" name="Shape 66"/>
          <p:cNvSpPr txBox="1">
            <a:spLocks noGrp="1"/>
          </p:cNvSpPr>
          <p:nvPr>
            <p:ph type="subTitle" idx="1"/>
          </p:nvPr>
        </p:nvSpPr>
        <p:spPr>
          <a:xfrm>
            <a:off x="2886100" y="2916252"/>
            <a:ext cx="3371700" cy="784800"/>
          </a:xfrm>
          <a:prstGeom prst="rect">
            <a:avLst/>
          </a:prstGeom>
        </p:spPr>
        <p:txBody>
          <a:bodyPr wrap="square" lIns="91425" tIns="91425" rIns="91425" bIns="91425" anchor="t" anchorCtr="0"/>
          <a:lstStyle>
            <a:lvl1pPr lvl="0" algn="ctr" rtl="0">
              <a:spcBef>
                <a:spcPts val="0"/>
              </a:spcBef>
              <a:buClr>
                <a:srgbClr val="FFB600"/>
              </a:buClr>
              <a:buNone/>
              <a:defRPr>
                <a:solidFill>
                  <a:srgbClr val="FFB600"/>
                </a:solidFill>
              </a:defRPr>
            </a:lvl1pPr>
            <a:lvl2pPr lvl="1" algn="ctr" rtl="0">
              <a:spcBef>
                <a:spcPts val="0"/>
              </a:spcBef>
              <a:buClr>
                <a:srgbClr val="FFB600"/>
              </a:buClr>
              <a:buSzPct val="100000"/>
              <a:buNone/>
              <a:defRPr sz="3000">
                <a:solidFill>
                  <a:srgbClr val="FFB600"/>
                </a:solidFill>
              </a:defRPr>
            </a:lvl2pPr>
            <a:lvl3pPr lvl="2" algn="ctr" rtl="0">
              <a:spcBef>
                <a:spcPts val="0"/>
              </a:spcBef>
              <a:buClr>
                <a:srgbClr val="FFB600"/>
              </a:buClr>
              <a:buSzPct val="100000"/>
              <a:buNone/>
              <a:defRPr sz="3000">
                <a:solidFill>
                  <a:srgbClr val="FFB600"/>
                </a:solidFill>
              </a:defRPr>
            </a:lvl3pPr>
            <a:lvl4pPr lvl="3" algn="ctr" rtl="0">
              <a:spcBef>
                <a:spcPts val="0"/>
              </a:spcBef>
              <a:buClr>
                <a:srgbClr val="FFB600"/>
              </a:buClr>
              <a:buSzPct val="100000"/>
              <a:buNone/>
              <a:defRPr sz="3000">
                <a:solidFill>
                  <a:srgbClr val="FFB600"/>
                </a:solidFill>
              </a:defRPr>
            </a:lvl4pPr>
            <a:lvl5pPr lvl="4" algn="ctr" rtl="0">
              <a:spcBef>
                <a:spcPts val="0"/>
              </a:spcBef>
              <a:buClr>
                <a:srgbClr val="FFB600"/>
              </a:buClr>
              <a:buSzPct val="100000"/>
              <a:buNone/>
              <a:defRPr sz="3000">
                <a:solidFill>
                  <a:srgbClr val="FFB600"/>
                </a:solidFill>
              </a:defRPr>
            </a:lvl5pPr>
            <a:lvl6pPr lvl="5" algn="ctr" rtl="0">
              <a:spcBef>
                <a:spcPts val="0"/>
              </a:spcBef>
              <a:buClr>
                <a:srgbClr val="FFB600"/>
              </a:buClr>
              <a:buSzPct val="100000"/>
              <a:buNone/>
              <a:defRPr sz="3000">
                <a:solidFill>
                  <a:srgbClr val="FFB600"/>
                </a:solidFill>
              </a:defRPr>
            </a:lvl6pPr>
            <a:lvl7pPr lvl="6" algn="ctr" rtl="0">
              <a:spcBef>
                <a:spcPts val="0"/>
              </a:spcBef>
              <a:buClr>
                <a:srgbClr val="FFB600"/>
              </a:buClr>
              <a:buSzPct val="100000"/>
              <a:buNone/>
              <a:defRPr sz="3000">
                <a:solidFill>
                  <a:srgbClr val="FFB600"/>
                </a:solidFill>
              </a:defRPr>
            </a:lvl7pPr>
            <a:lvl8pPr lvl="7" algn="ctr" rtl="0">
              <a:spcBef>
                <a:spcPts val="0"/>
              </a:spcBef>
              <a:buClr>
                <a:srgbClr val="FFB600"/>
              </a:buClr>
              <a:buSzPct val="100000"/>
              <a:buNone/>
              <a:defRPr sz="3000">
                <a:solidFill>
                  <a:srgbClr val="FFB600"/>
                </a:solidFill>
              </a:defRPr>
            </a:lvl8pPr>
            <a:lvl9pPr lvl="8" algn="ctr" rtl="0">
              <a:spcBef>
                <a:spcPts val="0"/>
              </a:spcBef>
              <a:buClr>
                <a:srgbClr val="FFB600"/>
              </a:buClr>
              <a:buSzPct val="100000"/>
              <a:buNone/>
              <a:defRPr sz="3000">
                <a:solidFill>
                  <a:srgbClr val="FFB6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67"/>
        <p:cNvGrpSpPr/>
        <p:nvPr/>
      </p:nvGrpSpPr>
      <p:grpSpPr>
        <a:xfrm>
          <a:off x="0" y="0"/>
          <a:ext cx="0" cy="0"/>
          <a:chOff x="0" y="0"/>
          <a:chExt cx="0" cy="0"/>
        </a:xfrm>
      </p:grpSpPr>
      <p:sp>
        <p:nvSpPr>
          <p:cNvPr id="68" name="Shape 68"/>
          <p:cNvSpPr/>
          <p:nvPr/>
        </p:nvSpPr>
        <p:spPr>
          <a:xfrm>
            <a:off x="407150" y="407075"/>
            <a:ext cx="8329800" cy="4329300"/>
          </a:xfrm>
          <a:prstGeom prst="rect">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3811800" y="-194800"/>
            <a:ext cx="1520400" cy="1520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4982150" y="734775"/>
            <a:ext cx="774600" cy="7746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3469949" y="810973"/>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09875" y="154418"/>
            <a:ext cx="508800" cy="5088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5395528" y="-85690"/>
            <a:ext cx="213000" cy="2130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140400" y="3784204"/>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8079301" y="4416226"/>
            <a:ext cx="879300" cy="8793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a:off x="407150" y="4701449"/>
            <a:ext cx="336900" cy="3369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a:off x="8896576" y="4123321"/>
            <a:ext cx="292800" cy="2928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7800547" y="4653308"/>
            <a:ext cx="213000" cy="2130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471997" y="4203227"/>
            <a:ext cx="93900" cy="939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528659" y="3509275"/>
            <a:ext cx="213000" cy="2130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8327788" y="4664713"/>
            <a:ext cx="382244" cy="382244"/>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82" name="Shape 82"/>
          <p:cNvGrpSpPr/>
          <p:nvPr/>
        </p:nvGrpSpPr>
        <p:grpSpPr>
          <a:xfrm>
            <a:off x="154025" y="4093698"/>
            <a:ext cx="508851" cy="478711"/>
            <a:chOff x="5972700" y="2330200"/>
            <a:chExt cx="411625" cy="387275"/>
          </a:xfrm>
        </p:grpSpPr>
        <p:sp>
          <p:nvSpPr>
            <p:cNvPr id="83" name="Shape 8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85" name="Shape 85"/>
          <p:cNvGrpSpPr/>
          <p:nvPr/>
        </p:nvGrpSpPr>
        <p:grpSpPr>
          <a:xfrm>
            <a:off x="5222963" y="889722"/>
            <a:ext cx="292923" cy="464285"/>
            <a:chOff x="6718575" y="2318625"/>
            <a:chExt cx="256950" cy="407375"/>
          </a:xfrm>
        </p:grpSpPr>
        <p:sp>
          <p:nvSpPr>
            <p:cNvPr id="86" name="Shape 8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9" name="Shape 8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9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94" name="Shape 94"/>
          <p:cNvSpPr txBox="1">
            <a:spLocks noGrp="1"/>
          </p:cNvSpPr>
          <p:nvPr>
            <p:ph type="body" idx="1"/>
          </p:nvPr>
        </p:nvSpPr>
        <p:spPr>
          <a:xfrm>
            <a:off x="1242275" y="1704600"/>
            <a:ext cx="6659700" cy="819900"/>
          </a:xfrm>
          <a:prstGeom prst="rect">
            <a:avLst/>
          </a:prstGeom>
        </p:spPr>
        <p:txBody>
          <a:bodyPr wrap="square" lIns="91425" tIns="91425" rIns="91425" bIns="91425" anchor="t" anchorCtr="0"/>
          <a:lstStyle>
            <a:lvl1pPr lvl="0" algn="ctr" rtl="0">
              <a:spcBef>
                <a:spcPts val="0"/>
              </a:spcBef>
              <a:buClr>
                <a:srgbClr val="4A5C65"/>
              </a:buClr>
              <a:buSzPct val="100000"/>
              <a:defRPr sz="3000" i="1">
                <a:solidFill>
                  <a:srgbClr val="4A5C65"/>
                </a:solidFill>
              </a:defRPr>
            </a:lvl1pPr>
            <a:lvl2pPr lvl="1" algn="ctr" rtl="0">
              <a:spcBef>
                <a:spcPts val="0"/>
              </a:spcBef>
              <a:buClr>
                <a:srgbClr val="4A5C65"/>
              </a:buClr>
              <a:buSzPct val="100000"/>
              <a:defRPr sz="3000" i="1">
                <a:solidFill>
                  <a:srgbClr val="4A5C65"/>
                </a:solidFill>
              </a:defRPr>
            </a:lvl2pPr>
            <a:lvl3pPr lvl="2" algn="ctr" rtl="0">
              <a:spcBef>
                <a:spcPts val="0"/>
              </a:spcBef>
              <a:buClr>
                <a:srgbClr val="4A5C65"/>
              </a:buClr>
              <a:buSzPct val="100000"/>
              <a:defRPr sz="3000" i="1">
                <a:solidFill>
                  <a:srgbClr val="4A5C65"/>
                </a:solidFill>
              </a:defRPr>
            </a:lvl3pPr>
            <a:lvl4pPr lvl="3" algn="ctr" rtl="0">
              <a:spcBef>
                <a:spcPts val="0"/>
              </a:spcBef>
              <a:buClr>
                <a:srgbClr val="4A5C65"/>
              </a:buClr>
              <a:buSzPct val="100000"/>
              <a:defRPr sz="3000" i="1">
                <a:solidFill>
                  <a:srgbClr val="4A5C65"/>
                </a:solidFill>
              </a:defRPr>
            </a:lvl4pPr>
            <a:lvl5pPr lvl="4" algn="ctr" rtl="0">
              <a:spcBef>
                <a:spcPts val="0"/>
              </a:spcBef>
              <a:buClr>
                <a:srgbClr val="4A5C65"/>
              </a:buClr>
              <a:buSzPct val="100000"/>
              <a:defRPr sz="3000" i="1">
                <a:solidFill>
                  <a:srgbClr val="4A5C65"/>
                </a:solidFill>
              </a:defRPr>
            </a:lvl5pPr>
            <a:lvl6pPr lvl="5" algn="ctr" rtl="0">
              <a:spcBef>
                <a:spcPts val="0"/>
              </a:spcBef>
              <a:buClr>
                <a:srgbClr val="4A5C65"/>
              </a:buClr>
              <a:buSzPct val="100000"/>
              <a:defRPr sz="3000" i="1">
                <a:solidFill>
                  <a:srgbClr val="4A5C65"/>
                </a:solidFill>
              </a:defRPr>
            </a:lvl6pPr>
            <a:lvl7pPr lvl="6" algn="ctr" rtl="0">
              <a:spcBef>
                <a:spcPts val="0"/>
              </a:spcBef>
              <a:buClr>
                <a:srgbClr val="4A5C65"/>
              </a:buClr>
              <a:buSzPct val="100000"/>
              <a:defRPr sz="3000" i="1">
                <a:solidFill>
                  <a:srgbClr val="4A5C65"/>
                </a:solidFill>
              </a:defRPr>
            </a:lvl7pPr>
            <a:lvl8pPr lvl="7" algn="ctr" rtl="0">
              <a:spcBef>
                <a:spcPts val="0"/>
              </a:spcBef>
              <a:buClr>
                <a:srgbClr val="4A5C65"/>
              </a:buClr>
              <a:buSzPct val="100000"/>
              <a:defRPr sz="3000" i="1">
                <a:solidFill>
                  <a:srgbClr val="4A5C65"/>
                </a:solidFill>
              </a:defRPr>
            </a:lvl8pPr>
            <a:lvl9pPr lvl="8" algn="ctr">
              <a:spcBef>
                <a:spcPts val="0"/>
              </a:spcBef>
              <a:buClr>
                <a:srgbClr val="4A5C65"/>
              </a:buClr>
              <a:buSzPct val="100000"/>
              <a:defRPr sz="3000" i="1">
                <a:solidFill>
                  <a:srgbClr val="4A5C65"/>
                </a:solidFill>
              </a:defRPr>
            </a:lvl9pPr>
          </a:lstStyle>
          <a:p>
            <a:endParaRPr/>
          </a:p>
        </p:txBody>
      </p:sp>
      <p:sp>
        <p:nvSpPr>
          <p:cNvPr id="95" name="Shape 95"/>
          <p:cNvSpPr txBox="1"/>
          <p:nvPr/>
        </p:nvSpPr>
        <p:spPr>
          <a:xfrm>
            <a:off x="3593400" y="8930"/>
            <a:ext cx="1957200" cy="653700"/>
          </a:xfrm>
          <a:prstGeom prst="rect">
            <a:avLst/>
          </a:prstGeom>
          <a:noFill/>
          <a:ln>
            <a:noFill/>
          </a:ln>
        </p:spPr>
        <p:txBody>
          <a:bodyPr wrap="square" lIns="91425" tIns="91425" rIns="91425" bIns="91425" anchor="t" anchorCtr="0">
            <a:noAutofit/>
          </a:bodyPr>
          <a:lstStyle/>
          <a:p>
            <a:pPr lvl="0" algn="ctr">
              <a:spcBef>
                <a:spcPts val="0"/>
              </a:spcBef>
              <a:buNone/>
            </a:pPr>
            <a:r>
              <a:rPr lang="en" sz="9600" b="1">
                <a:solidFill>
                  <a:srgbClr val="FFFFFF"/>
                </a:solidFill>
              </a:rPr>
              <a:t>“</a:t>
            </a:r>
          </a:p>
        </p:txBody>
      </p:sp>
      <p:sp>
        <p:nvSpPr>
          <p:cNvPr id="96" name="Shape 96"/>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rgbClr val="FFFFFF"/>
                </a:solidFill>
              </a:rPr>
              <a:t>‹nr.›</a:t>
            </a:fld>
            <a:endParaRPr lang="en">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97"/>
        <p:cNvGrpSpPr/>
        <p:nvPr/>
      </p:nvGrpSpPr>
      <p:grpSpPr>
        <a:xfrm>
          <a:off x="0" y="0"/>
          <a:ext cx="0" cy="0"/>
          <a:chOff x="0" y="0"/>
          <a:chExt cx="0" cy="0"/>
        </a:xfrm>
      </p:grpSpPr>
      <p:sp>
        <p:nvSpPr>
          <p:cNvPr id="98" name="Shape 98"/>
          <p:cNvSpPr/>
          <p:nvPr/>
        </p:nvSpPr>
        <p:spPr>
          <a:xfrm>
            <a:off x="407150" y="407075"/>
            <a:ext cx="8329800" cy="4329300"/>
          </a:xfrm>
          <a:prstGeom prst="rect">
            <a:avLst/>
          </a:prstGeom>
          <a:solidFill>
            <a:srgbClr val="DEE9F2"/>
          </a:solidFill>
          <a:ln>
            <a:noFill/>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a:off x="-167025" y="559475"/>
            <a:ext cx="2630400" cy="2630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a:off x="1812100" y="271400"/>
            <a:ext cx="1054200" cy="10542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sp>
        <p:nvSpPr>
          <p:cNvPr id="101" name="Shape 101"/>
          <p:cNvSpPr/>
          <p:nvPr/>
        </p:nvSpPr>
        <p:spPr>
          <a:xfrm>
            <a:off x="1704597" y="-129655"/>
            <a:ext cx="300900" cy="3009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a:off x="228600" y="2887250"/>
            <a:ext cx="605400" cy="605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a:off x="1522903" y="316285"/>
            <a:ext cx="213000" cy="2130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a:off x="7847950" y="4168079"/>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8507494" y="2981146"/>
            <a:ext cx="774600" cy="7746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8094101" y="397394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107" name="Shape 107"/>
          <p:cNvSpPr/>
          <p:nvPr/>
        </p:nvSpPr>
        <p:spPr>
          <a:xfrm>
            <a:off x="8622049" y="3872635"/>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a:off x="7550022" y="4801658"/>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a:off x="7325661" y="4674667"/>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a:off x="91939" y="288725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12" name="Shape 112"/>
          <p:cNvGrpSpPr/>
          <p:nvPr/>
        </p:nvGrpSpPr>
        <p:grpSpPr>
          <a:xfrm>
            <a:off x="8142375" y="4477573"/>
            <a:ext cx="508851" cy="478711"/>
            <a:chOff x="5972700" y="2330200"/>
            <a:chExt cx="411625" cy="387275"/>
          </a:xfrm>
        </p:grpSpPr>
        <p:sp>
          <p:nvSpPr>
            <p:cNvPr id="113" name="Shape 11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2139871" y="482540"/>
            <a:ext cx="398658" cy="631920"/>
            <a:chOff x="6718575" y="2318625"/>
            <a:chExt cx="256950" cy="407375"/>
          </a:xfrm>
        </p:grpSpPr>
        <p:sp>
          <p:nvSpPr>
            <p:cNvPr id="116" name="Shape 11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24" name="Shape 124"/>
          <p:cNvSpPr txBox="1">
            <a:spLocks noGrp="1"/>
          </p:cNvSpPr>
          <p:nvPr>
            <p:ph type="title"/>
          </p:nvPr>
        </p:nvSpPr>
        <p:spPr>
          <a:xfrm>
            <a:off x="144075" y="559475"/>
            <a:ext cx="2142000" cy="2630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5" name="Shape 125"/>
          <p:cNvSpPr txBox="1">
            <a:spLocks noGrp="1"/>
          </p:cNvSpPr>
          <p:nvPr>
            <p:ph type="body" idx="1"/>
          </p:nvPr>
        </p:nvSpPr>
        <p:spPr>
          <a:xfrm>
            <a:off x="2901875" y="1033400"/>
            <a:ext cx="5292300" cy="3267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6" name="Shape 126"/>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‹nr.›</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0"/>
        <p:cNvGrpSpPr/>
        <p:nvPr/>
      </p:nvGrpSpPr>
      <p:grpSpPr>
        <a:xfrm>
          <a:off x="0" y="0"/>
          <a:ext cx="0" cy="0"/>
          <a:chOff x="0" y="0"/>
          <a:chExt cx="0" cy="0"/>
        </a:xfrm>
      </p:grpSpPr>
      <p:sp>
        <p:nvSpPr>
          <p:cNvPr id="191" name="Shape 191"/>
          <p:cNvSpPr/>
          <p:nvPr/>
        </p:nvSpPr>
        <p:spPr>
          <a:xfrm>
            <a:off x="407150" y="407075"/>
            <a:ext cx="8329800" cy="4329300"/>
          </a:xfrm>
          <a:prstGeom prst="rect">
            <a:avLst/>
          </a:prstGeom>
          <a:solidFill>
            <a:srgbClr val="DEE9F2"/>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a:off x="-167025" y="559475"/>
            <a:ext cx="2630400" cy="2630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a:off x="1812100" y="271400"/>
            <a:ext cx="1054200" cy="10542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1704597" y="-129655"/>
            <a:ext cx="300900" cy="3009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195" name="Shape 195"/>
          <p:cNvSpPr/>
          <p:nvPr/>
        </p:nvSpPr>
        <p:spPr>
          <a:xfrm>
            <a:off x="228600" y="2887250"/>
            <a:ext cx="605400" cy="605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a:off x="1522903" y="316285"/>
            <a:ext cx="213000" cy="2130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a:off x="7847950" y="4168079"/>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198" name="Shape 198"/>
          <p:cNvSpPr/>
          <p:nvPr/>
        </p:nvSpPr>
        <p:spPr>
          <a:xfrm>
            <a:off x="8507494" y="2981146"/>
            <a:ext cx="774600" cy="7746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199" name="Shape 199"/>
          <p:cNvSpPr/>
          <p:nvPr/>
        </p:nvSpPr>
        <p:spPr>
          <a:xfrm>
            <a:off x="8094101" y="397394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a:off x="8622049" y="3872635"/>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a:off x="7550022" y="4801658"/>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a:off x="7325661" y="4674667"/>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03" name="Shape 203"/>
          <p:cNvSpPr/>
          <p:nvPr/>
        </p:nvSpPr>
        <p:spPr>
          <a:xfrm>
            <a:off x="91939" y="288725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04" name="Shape 204"/>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05" name="Shape 205"/>
          <p:cNvGrpSpPr/>
          <p:nvPr/>
        </p:nvGrpSpPr>
        <p:grpSpPr>
          <a:xfrm>
            <a:off x="8142375" y="4477573"/>
            <a:ext cx="508851" cy="478711"/>
            <a:chOff x="5972700" y="2330200"/>
            <a:chExt cx="411625" cy="387275"/>
          </a:xfrm>
        </p:grpSpPr>
        <p:sp>
          <p:nvSpPr>
            <p:cNvPr id="206" name="Shape 2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8" name="Shape 208"/>
          <p:cNvGrpSpPr/>
          <p:nvPr/>
        </p:nvGrpSpPr>
        <p:grpSpPr>
          <a:xfrm>
            <a:off x="2139871" y="482540"/>
            <a:ext cx="398658" cy="631920"/>
            <a:chOff x="6718575" y="2318625"/>
            <a:chExt cx="256950" cy="407375"/>
          </a:xfrm>
        </p:grpSpPr>
        <p:sp>
          <p:nvSpPr>
            <p:cNvPr id="209" name="Shape 20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1" name="Shape 21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4" name="Shape 21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5" name="Shape 21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17" name="Shape 217"/>
          <p:cNvSpPr txBox="1">
            <a:spLocks noGrp="1"/>
          </p:cNvSpPr>
          <p:nvPr>
            <p:ph type="title"/>
          </p:nvPr>
        </p:nvSpPr>
        <p:spPr>
          <a:xfrm>
            <a:off x="144075" y="559475"/>
            <a:ext cx="2142000" cy="2630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8" name="Shape 218"/>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‹nr.›</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219"/>
        <p:cNvGrpSpPr/>
        <p:nvPr/>
      </p:nvGrpSpPr>
      <p:grpSpPr>
        <a:xfrm>
          <a:off x="0" y="0"/>
          <a:ext cx="0" cy="0"/>
          <a:chOff x="0" y="0"/>
          <a:chExt cx="0" cy="0"/>
        </a:xfrm>
      </p:grpSpPr>
      <p:sp>
        <p:nvSpPr>
          <p:cNvPr id="220" name="Shape 220"/>
          <p:cNvSpPr/>
          <p:nvPr/>
        </p:nvSpPr>
        <p:spPr>
          <a:xfrm>
            <a:off x="407150" y="407075"/>
            <a:ext cx="8329800" cy="4329300"/>
          </a:xfrm>
          <a:prstGeom prst="rect">
            <a:avLst/>
          </a:prstGeom>
          <a:solidFill>
            <a:srgbClr val="DEE9F2"/>
          </a:solidFill>
          <a:ln>
            <a:noFill/>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a:off x="794200" y="78224"/>
            <a:ext cx="141600" cy="1416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a:off x="-140400" y="150205"/>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23" name="Shape 223"/>
          <p:cNvSpPr/>
          <p:nvPr/>
        </p:nvSpPr>
        <p:spPr>
          <a:xfrm>
            <a:off x="8079301" y="377626"/>
            <a:ext cx="879300" cy="8793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224" name="Shape 224"/>
          <p:cNvSpPr/>
          <p:nvPr/>
        </p:nvSpPr>
        <p:spPr>
          <a:xfrm>
            <a:off x="696550" y="917625"/>
            <a:ext cx="336900" cy="3369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a:off x="8924303" y="119381"/>
            <a:ext cx="292800" cy="2928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a:off x="7724347" y="767108"/>
            <a:ext cx="213000" cy="2130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a:off x="8923937" y="451941"/>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28" name="Shape 228"/>
          <p:cNvSpPr/>
          <p:nvPr/>
        </p:nvSpPr>
        <p:spPr>
          <a:xfrm>
            <a:off x="528659" y="-124724"/>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29" name="Shape 229"/>
          <p:cNvSpPr/>
          <p:nvPr/>
        </p:nvSpPr>
        <p:spPr>
          <a:xfrm>
            <a:off x="8327788" y="626113"/>
            <a:ext cx="382244" cy="382244"/>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30" name="Shape 230"/>
          <p:cNvGrpSpPr/>
          <p:nvPr/>
        </p:nvGrpSpPr>
        <p:grpSpPr>
          <a:xfrm>
            <a:off x="154025" y="438904"/>
            <a:ext cx="508851" cy="478711"/>
            <a:chOff x="5972700" y="2330200"/>
            <a:chExt cx="411625" cy="387275"/>
          </a:xfrm>
        </p:grpSpPr>
        <p:sp>
          <p:nvSpPr>
            <p:cNvPr id="231" name="Shape 23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33" name="Shape 233"/>
          <p:cNvSpPr txBox="1">
            <a:spLocks noGrp="1"/>
          </p:cNvSpPr>
          <p:nvPr>
            <p:ph type="body" idx="1"/>
          </p:nvPr>
        </p:nvSpPr>
        <p:spPr>
          <a:xfrm>
            <a:off x="457200" y="4177709"/>
            <a:ext cx="8229600" cy="519600"/>
          </a:xfrm>
          <a:prstGeom prst="rect">
            <a:avLst/>
          </a:prstGeom>
        </p:spPr>
        <p:txBody>
          <a:bodyPr wrap="square" lIns="91425" tIns="91425" rIns="91425" bIns="91425" anchor="t" anchorCtr="0"/>
          <a:lstStyle>
            <a:lvl1pPr lvl="0" algn="ctr">
              <a:spcBef>
                <a:spcPts val="360"/>
              </a:spcBef>
              <a:buSzPct val="100000"/>
              <a:buNone/>
              <a:defRPr sz="1400"/>
            </a:lvl1pPr>
          </a:lstStyle>
          <a:p>
            <a:endParaRPr/>
          </a:p>
        </p:txBody>
      </p:sp>
      <p:sp>
        <p:nvSpPr>
          <p:cNvPr id="234" name="Shape 234"/>
          <p:cNvSpPr/>
          <p:nvPr/>
        </p:nvSpPr>
        <p:spPr>
          <a:xfrm>
            <a:off x="7720375" y="103875"/>
            <a:ext cx="626400" cy="6264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grpSp>
        <p:nvGrpSpPr>
          <p:cNvPr id="235" name="Shape 235"/>
          <p:cNvGrpSpPr/>
          <p:nvPr/>
        </p:nvGrpSpPr>
        <p:grpSpPr>
          <a:xfrm>
            <a:off x="7915421" y="229147"/>
            <a:ext cx="236882" cy="375437"/>
            <a:chOff x="6718575" y="2318625"/>
            <a:chExt cx="256950" cy="407375"/>
          </a:xfrm>
        </p:grpSpPr>
        <p:sp>
          <p:nvSpPr>
            <p:cNvPr id="236" name="Shape 23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9" name="Shape 23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0" name="Shape 24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44" name="Shape 244"/>
          <p:cNvSpPr txBox="1">
            <a:spLocks noGrp="1"/>
          </p:cNvSpPr>
          <p:nvPr>
            <p:ph type="sldNum" idx="12"/>
          </p:nvPr>
        </p:nvSpPr>
        <p:spPr>
          <a:xfrm>
            <a:off x="8117984" y="430368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‹nr.›</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5"/>
        <p:cNvGrpSpPr/>
        <p:nvPr/>
      </p:nvGrpSpPr>
      <p:grpSpPr>
        <a:xfrm>
          <a:off x="0" y="0"/>
          <a:ext cx="0" cy="0"/>
          <a:chOff x="0" y="0"/>
          <a:chExt cx="0" cy="0"/>
        </a:xfrm>
      </p:grpSpPr>
      <p:sp>
        <p:nvSpPr>
          <p:cNvPr id="246" name="Shape 246"/>
          <p:cNvSpPr/>
          <p:nvPr/>
        </p:nvSpPr>
        <p:spPr>
          <a:xfrm>
            <a:off x="407150" y="407075"/>
            <a:ext cx="8329800" cy="4329300"/>
          </a:xfrm>
          <a:prstGeom prst="rect">
            <a:avLst/>
          </a:prstGeom>
          <a:solidFill>
            <a:srgbClr val="DEE9F2"/>
          </a:soli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a:off x="-117275" y="847257"/>
            <a:ext cx="605400" cy="605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a:off x="217850" y="171250"/>
            <a:ext cx="1054200" cy="1054200"/>
          </a:xfrm>
          <a:prstGeom prst="ellipse">
            <a:avLst/>
          </a:prstGeom>
          <a:solidFill>
            <a:srgbClr val="FFB600">
              <a:alpha val="79620"/>
            </a:srgbClr>
          </a:solidFill>
          <a:ln>
            <a:noFill/>
          </a:ln>
        </p:spPr>
        <p:txBody>
          <a:bodyPr wrap="square" lIns="91425" tIns="91425" rIns="91425" bIns="91425" anchor="ctr" anchorCtr="0">
            <a:noAutofit/>
          </a:bodyPr>
          <a:lstStyle/>
          <a:p>
            <a:pPr lvl="0">
              <a:spcBef>
                <a:spcPts val="0"/>
              </a:spcBef>
              <a:buNone/>
            </a:pPr>
            <a:endParaRPr/>
          </a:p>
        </p:txBody>
      </p:sp>
      <p:sp>
        <p:nvSpPr>
          <p:cNvPr id="249" name="Shape 249"/>
          <p:cNvSpPr/>
          <p:nvPr/>
        </p:nvSpPr>
        <p:spPr>
          <a:xfrm>
            <a:off x="1156976" y="-137274"/>
            <a:ext cx="398700" cy="3987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250" name="Shape 250"/>
          <p:cNvSpPr/>
          <p:nvPr/>
        </p:nvSpPr>
        <p:spPr>
          <a:xfrm>
            <a:off x="1397225" y="337514"/>
            <a:ext cx="136800" cy="1368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a:off x="488128" y="1334485"/>
            <a:ext cx="213000" cy="2130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a:off x="7847950" y="4168079"/>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a:off x="8507494" y="2981146"/>
            <a:ext cx="774600" cy="7746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254" name="Shape 254"/>
          <p:cNvSpPr/>
          <p:nvPr/>
        </p:nvSpPr>
        <p:spPr>
          <a:xfrm>
            <a:off x="8094101" y="397394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p:nvPr/>
        </p:nvSpPr>
        <p:spPr>
          <a:xfrm>
            <a:off x="8622049" y="3872635"/>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256" name="Shape 256"/>
          <p:cNvSpPr/>
          <p:nvPr/>
        </p:nvSpPr>
        <p:spPr>
          <a:xfrm>
            <a:off x="7550022" y="4801658"/>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p:nvPr/>
        </p:nvSpPr>
        <p:spPr>
          <a:xfrm>
            <a:off x="7325661" y="4674667"/>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258" name="Shape 258"/>
          <p:cNvSpPr/>
          <p:nvPr/>
        </p:nvSpPr>
        <p:spPr>
          <a:xfrm>
            <a:off x="258289" y="157710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259" name="Shape 259"/>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60" name="Shape 260"/>
          <p:cNvGrpSpPr/>
          <p:nvPr/>
        </p:nvGrpSpPr>
        <p:grpSpPr>
          <a:xfrm>
            <a:off x="8142375" y="4477573"/>
            <a:ext cx="508851" cy="478711"/>
            <a:chOff x="5972700" y="2330200"/>
            <a:chExt cx="411625" cy="387275"/>
          </a:xfrm>
        </p:grpSpPr>
        <p:sp>
          <p:nvSpPr>
            <p:cNvPr id="261" name="Shape 26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63" name="Shape 263"/>
          <p:cNvGrpSpPr/>
          <p:nvPr/>
        </p:nvGrpSpPr>
        <p:grpSpPr>
          <a:xfrm>
            <a:off x="545621" y="382390"/>
            <a:ext cx="398658" cy="631920"/>
            <a:chOff x="6718575" y="2318625"/>
            <a:chExt cx="256950" cy="407375"/>
          </a:xfrm>
        </p:grpSpPr>
        <p:sp>
          <p:nvSpPr>
            <p:cNvPr id="264" name="Shape 26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5" name="Shape 26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6" name="Shape 26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7" name="Shape 26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8" name="Shape 26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9" name="Shape 26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0" name="Shape 27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1" name="Shape 27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72" name="Shape 272"/>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‹nr.›</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Aqua">
    <p:spTree>
      <p:nvGrpSpPr>
        <p:cNvPr id="1" name="Shape 301"/>
        <p:cNvGrpSpPr/>
        <p:nvPr/>
      </p:nvGrpSpPr>
      <p:grpSpPr>
        <a:xfrm>
          <a:off x="0" y="0"/>
          <a:ext cx="0" cy="0"/>
          <a:chOff x="0" y="0"/>
          <a:chExt cx="0" cy="0"/>
        </a:xfrm>
      </p:grpSpPr>
      <p:sp>
        <p:nvSpPr>
          <p:cNvPr id="302" name="Shape 302"/>
          <p:cNvSpPr/>
          <p:nvPr/>
        </p:nvSpPr>
        <p:spPr>
          <a:xfrm>
            <a:off x="407150" y="407075"/>
            <a:ext cx="8329800" cy="4329300"/>
          </a:xfrm>
          <a:prstGeom prst="rect">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03" name="Shape 303"/>
          <p:cNvSpPr/>
          <p:nvPr/>
        </p:nvSpPr>
        <p:spPr>
          <a:xfrm>
            <a:off x="-117275" y="847257"/>
            <a:ext cx="605400" cy="6054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304" name="Shape 304"/>
          <p:cNvSpPr/>
          <p:nvPr/>
        </p:nvSpPr>
        <p:spPr>
          <a:xfrm>
            <a:off x="217850" y="171250"/>
            <a:ext cx="1054200" cy="10542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05" name="Shape 305"/>
          <p:cNvSpPr/>
          <p:nvPr/>
        </p:nvSpPr>
        <p:spPr>
          <a:xfrm>
            <a:off x="1156976" y="-137274"/>
            <a:ext cx="398700" cy="3987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06" name="Shape 306"/>
          <p:cNvSpPr/>
          <p:nvPr/>
        </p:nvSpPr>
        <p:spPr>
          <a:xfrm>
            <a:off x="1397225" y="337514"/>
            <a:ext cx="136800" cy="1368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307" name="Shape 307"/>
          <p:cNvSpPr/>
          <p:nvPr/>
        </p:nvSpPr>
        <p:spPr>
          <a:xfrm>
            <a:off x="488128" y="1334485"/>
            <a:ext cx="213000" cy="2130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08" name="Shape 308"/>
          <p:cNvSpPr/>
          <p:nvPr/>
        </p:nvSpPr>
        <p:spPr>
          <a:xfrm>
            <a:off x="7847950" y="4168079"/>
            <a:ext cx="1097700" cy="10977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09" name="Shape 309"/>
          <p:cNvSpPr/>
          <p:nvPr/>
        </p:nvSpPr>
        <p:spPr>
          <a:xfrm>
            <a:off x="8507494" y="2981146"/>
            <a:ext cx="774600" cy="7746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310" name="Shape 310"/>
          <p:cNvSpPr/>
          <p:nvPr/>
        </p:nvSpPr>
        <p:spPr>
          <a:xfrm>
            <a:off x="8094101" y="397394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311" name="Shape 311"/>
          <p:cNvSpPr/>
          <p:nvPr/>
        </p:nvSpPr>
        <p:spPr>
          <a:xfrm>
            <a:off x="8622049" y="3872635"/>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12" name="Shape 312"/>
          <p:cNvSpPr/>
          <p:nvPr/>
        </p:nvSpPr>
        <p:spPr>
          <a:xfrm>
            <a:off x="7550022" y="4801658"/>
            <a:ext cx="213000" cy="2130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13" name="Shape 313"/>
          <p:cNvSpPr/>
          <p:nvPr/>
        </p:nvSpPr>
        <p:spPr>
          <a:xfrm>
            <a:off x="7325661" y="4674667"/>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14" name="Shape 314"/>
          <p:cNvSpPr/>
          <p:nvPr/>
        </p:nvSpPr>
        <p:spPr>
          <a:xfrm>
            <a:off x="258289" y="157710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15" name="Shape 315"/>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316" name="Shape 316"/>
          <p:cNvGrpSpPr/>
          <p:nvPr/>
        </p:nvGrpSpPr>
        <p:grpSpPr>
          <a:xfrm>
            <a:off x="8142375" y="4477573"/>
            <a:ext cx="508851" cy="478711"/>
            <a:chOff x="5972700" y="2330200"/>
            <a:chExt cx="411625" cy="387275"/>
          </a:xfrm>
        </p:grpSpPr>
        <p:sp>
          <p:nvSpPr>
            <p:cNvPr id="317" name="Shape 317"/>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8" name="Shape 318"/>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19" name="Shape 319"/>
          <p:cNvGrpSpPr/>
          <p:nvPr/>
        </p:nvGrpSpPr>
        <p:grpSpPr>
          <a:xfrm>
            <a:off x="545621" y="382390"/>
            <a:ext cx="398658" cy="631920"/>
            <a:chOff x="6718575" y="2318625"/>
            <a:chExt cx="256950" cy="407375"/>
          </a:xfrm>
        </p:grpSpPr>
        <p:sp>
          <p:nvSpPr>
            <p:cNvPr id="320" name="Shape 32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1" name="Shape 32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2" name="Shape 32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32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4" name="Shape 32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32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6" name="Shape 32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32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28" name="Shape 328"/>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rgbClr val="FFFFFF"/>
                </a:solidFill>
              </a:rPr>
              <a:t>‹nr.›</a:t>
            </a:fld>
            <a:endParaRPr lang="en">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Yellow">
    <p:spTree>
      <p:nvGrpSpPr>
        <p:cNvPr id="1" name="Shape 329"/>
        <p:cNvGrpSpPr/>
        <p:nvPr/>
      </p:nvGrpSpPr>
      <p:grpSpPr>
        <a:xfrm>
          <a:off x="0" y="0"/>
          <a:ext cx="0" cy="0"/>
          <a:chOff x="0" y="0"/>
          <a:chExt cx="0" cy="0"/>
        </a:xfrm>
      </p:grpSpPr>
      <p:sp>
        <p:nvSpPr>
          <p:cNvPr id="330" name="Shape 330"/>
          <p:cNvSpPr/>
          <p:nvPr/>
        </p:nvSpPr>
        <p:spPr>
          <a:xfrm>
            <a:off x="407150" y="407075"/>
            <a:ext cx="8329800" cy="4329300"/>
          </a:xfrm>
          <a:prstGeom prst="rect">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31" name="Shape 331"/>
          <p:cNvSpPr/>
          <p:nvPr/>
        </p:nvSpPr>
        <p:spPr>
          <a:xfrm>
            <a:off x="-117275" y="847257"/>
            <a:ext cx="605400" cy="6054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32" name="Shape 332"/>
          <p:cNvSpPr/>
          <p:nvPr/>
        </p:nvSpPr>
        <p:spPr>
          <a:xfrm>
            <a:off x="217850" y="171250"/>
            <a:ext cx="1054200" cy="10542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333" name="Shape 333"/>
          <p:cNvSpPr/>
          <p:nvPr/>
        </p:nvSpPr>
        <p:spPr>
          <a:xfrm>
            <a:off x="1156976" y="-137274"/>
            <a:ext cx="398700" cy="3987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34" name="Shape 334"/>
          <p:cNvSpPr/>
          <p:nvPr/>
        </p:nvSpPr>
        <p:spPr>
          <a:xfrm>
            <a:off x="1397225" y="337514"/>
            <a:ext cx="136800" cy="1368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35" name="Shape 335"/>
          <p:cNvSpPr/>
          <p:nvPr/>
        </p:nvSpPr>
        <p:spPr>
          <a:xfrm>
            <a:off x="488128" y="1334485"/>
            <a:ext cx="213000" cy="2130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336" name="Shape 336"/>
          <p:cNvSpPr/>
          <p:nvPr/>
        </p:nvSpPr>
        <p:spPr>
          <a:xfrm>
            <a:off x="7847950" y="4168079"/>
            <a:ext cx="1097700" cy="10977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37" name="Shape 337"/>
          <p:cNvSpPr/>
          <p:nvPr/>
        </p:nvSpPr>
        <p:spPr>
          <a:xfrm>
            <a:off x="8507494" y="2981146"/>
            <a:ext cx="774600" cy="774600"/>
          </a:xfrm>
          <a:prstGeom prst="ellipse">
            <a:avLst/>
          </a:prstGeom>
          <a:solidFill>
            <a:srgbClr val="FC4067"/>
          </a:solidFill>
          <a:ln>
            <a:noFill/>
          </a:ln>
        </p:spPr>
        <p:txBody>
          <a:bodyPr wrap="square" lIns="91425" tIns="91425" rIns="91425" bIns="91425" anchor="ctr" anchorCtr="0">
            <a:noAutofit/>
          </a:bodyPr>
          <a:lstStyle/>
          <a:p>
            <a:pPr lvl="0">
              <a:spcBef>
                <a:spcPts val="0"/>
              </a:spcBef>
              <a:buNone/>
            </a:pPr>
            <a:endParaRPr/>
          </a:p>
        </p:txBody>
      </p:sp>
      <p:sp>
        <p:nvSpPr>
          <p:cNvPr id="338" name="Shape 338"/>
          <p:cNvSpPr/>
          <p:nvPr/>
        </p:nvSpPr>
        <p:spPr>
          <a:xfrm>
            <a:off x="8094101" y="3973940"/>
            <a:ext cx="413400" cy="413400"/>
          </a:xfrm>
          <a:prstGeom prst="ellipse">
            <a:avLst/>
          </a:prstGeom>
          <a:solidFill>
            <a:srgbClr val="FC4540">
              <a:alpha val="78850"/>
            </a:srgbClr>
          </a:solidFill>
          <a:ln>
            <a:noFill/>
          </a:ln>
        </p:spPr>
        <p:txBody>
          <a:bodyPr wrap="square" lIns="91425" tIns="91425" rIns="91425" bIns="91425" anchor="ctr" anchorCtr="0">
            <a:noAutofit/>
          </a:bodyPr>
          <a:lstStyle/>
          <a:p>
            <a:pPr lvl="0">
              <a:spcBef>
                <a:spcPts val="0"/>
              </a:spcBef>
              <a:buNone/>
            </a:pPr>
            <a:endParaRPr/>
          </a:p>
        </p:txBody>
      </p:sp>
      <p:sp>
        <p:nvSpPr>
          <p:cNvPr id="339" name="Shape 339"/>
          <p:cNvSpPr/>
          <p:nvPr/>
        </p:nvSpPr>
        <p:spPr>
          <a:xfrm>
            <a:off x="8622049" y="3872635"/>
            <a:ext cx="213000" cy="213000"/>
          </a:xfrm>
          <a:prstGeom prst="ellipse">
            <a:avLst/>
          </a:prstGeom>
          <a:solidFill>
            <a:srgbClr val="FF9755"/>
          </a:solidFill>
          <a:ln>
            <a:noFill/>
          </a:ln>
        </p:spPr>
        <p:txBody>
          <a:bodyPr wrap="square" lIns="91425" tIns="91425" rIns="91425" bIns="91425" anchor="ctr" anchorCtr="0">
            <a:noAutofit/>
          </a:bodyPr>
          <a:lstStyle/>
          <a:p>
            <a:pPr lvl="0">
              <a:spcBef>
                <a:spcPts val="0"/>
              </a:spcBef>
              <a:buNone/>
            </a:pPr>
            <a:endParaRPr/>
          </a:p>
        </p:txBody>
      </p:sp>
      <p:sp>
        <p:nvSpPr>
          <p:cNvPr id="340" name="Shape 340"/>
          <p:cNvSpPr/>
          <p:nvPr/>
        </p:nvSpPr>
        <p:spPr>
          <a:xfrm>
            <a:off x="7550022" y="4801658"/>
            <a:ext cx="213000" cy="2130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41" name="Shape 341"/>
          <p:cNvSpPr/>
          <p:nvPr/>
        </p:nvSpPr>
        <p:spPr>
          <a:xfrm>
            <a:off x="7325661" y="4674667"/>
            <a:ext cx="93900" cy="93900"/>
          </a:xfrm>
          <a:prstGeom prst="ellipse">
            <a:avLst/>
          </a:prstGeom>
          <a:solidFill>
            <a:srgbClr val="02BDC7"/>
          </a:solidFill>
          <a:ln>
            <a:noFill/>
          </a:ln>
        </p:spPr>
        <p:txBody>
          <a:bodyPr wrap="square" lIns="91425" tIns="91425" rIns="91425" bIns="91425" anchor="ctr" anchorCtr="0">
            <a:noAutofit/>
          </a:bodyPr>
          <a:lstStyle/>
          <a:p>
            <a:pPr lvl="0">
              <a:spcBef>
                <a:spcPts val="0"/>
              </a:spcBef>
              <a:buNone/>
            </a:pPr>
            <a:endParaRPr/>
          </a:p>
        </p:txBody>
      </p:sp>
      <p:sp>
        <p:nvSpPr>
          <p:cNvPr id="342" name="Shape 342"/>
          <p:cNvSpPr/>
          <p:nvPr/>
        </p:nvSpPr>
        <p:spPr>
          <a:xfrm>
            <a:off x="258289" y="1577100"/>
            <a:ext cx="93900" cy="93900"/>
          </a:xfrm>
          <a:prstGeom prst="ellipse">
            <a:avLst/>
          </a:prstGeom>
          <a:solidFill>
            <a:srgbClr val="FFB600"/>
          </a:solidFill>
          <a:ln>
            <a:noFill/>
          </a:ln>
        </p:spPr>
        <p:txBody>
          <a:bodyPr wrap="square" lIns="91425" tIns="91425" rIns="91425" bIns="91425" anchor="ctr" anchorCtr="0">
            <a:noAutofit/>
          </a:bodyPr>
          <a:lstStyle/>
          <a:p>
            <a:pPr lvl="0">
              <a:spcBef>
                <a:spcPts val="0"/>
              </a:spcBef>
              <a:buNone/>
            </a:pPr>
            <a:endParaRPr/>
          </a:p>
        </p:txBody>
      </p:sp>
      <p:sp>
        <p:nvSpPr>
          <p:cNvPr id="343" name="Shape 343"/>
          <p:cNvSpPr/>
          <p:nvPr/>
        </p:nvSpPr>
        <p:spPr>
          <a:xfrm>
            <a:off x="8726411" y="3200065"/>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344" name="Shape 344"/>
          <p:cNvGrpSpPr/>
          <p:nvPr/>
        </p:nvGrpSpPr>
        <p:grpSpPr>
          <a:xfrm>
            <a:off x="8142375" y="4477573"/>
            <a:ext cx="508851" cy="478711"/>
            <a:chOff x="5972700" y="2330200"/>
            <a:chExt cx="411625" cy="387275"/>
          </a:xfrm>
        </p:grpSpPr>
        <p:sp>
          <p:nvSpPr>
            <p:cNvPr id="345" name="Shape 34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6" name="Shape 34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47" name="Shape 347"/>
          <p:cNvGrpSpPr/>
          <p:nvPr/>
        </p:nvGrpSpPr>
        <p:grpSpPr>
          <a:xfrm>
            <a:off x="545621" y="382390"/>
            <a:ext cx="398658" cy="631920"/>
            <a:chOff x="6718575" y="2318625"/>
            <a:chExt cx="256950" cy="407375"/>
          </a:xfrm>
        </p:grpSpPr>
        <p:sp>
          <p:nvSpPr>
            <p:cNvPr id="348" name="Shape 34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9" name="Shape 34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0" name="Shape 35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1" name="Shape 35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2" name="Shape 35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3" name="Shape 35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4" name="Shape 35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5" name="Shape 355"/>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56" name="Shape 356"/>
          <p:cNvSpPr txBox="1">
            <a:spLocks noGrp="1"/>
          </p:cNvSpPr>
          <p:nvPr>
            <p:ph type="sldNum" idx="12"/>
          </p:nvPr>
        </p:nvSpPr>
        <p:spPr>
          <a:xfrm>
            <a:off x="8117984" y="41806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rgbClr val="FFFFFF"/>
                </a:solidFill>
              </a:rPr>
              <a:t>‹nr.›</a:t>
            </a:fld>
            <a:endParaRPr lang="en">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1875" y="1033400"/>
            <a:ext cx="5292300" cy="3267300"/>
          </a:xfrm>
          <a:prstGeom prst="rect">
            <a:avLst/>
          </a:prstGeom>
          <a:noFill/>
          <a:ln>
            <a:noFill/>
          </a:ln>
        </p:spPr>
        <p:txBody>
          <a:bodyPr wrap="square" lIns="91425" tIns="91425" rIns="91425" bIns="91425" anchor="t" anchorCtr="0"/>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Shape 7"/>
          <p:cNvSpPr txBox="1">
            <a:spLocks noGrp="1"/>
          </p:cNvSpPr>
          <p:nvPr>
            <p:ph type="title"/>
          </p:nvPr>
        </p:nvSpPr>
        <p:spPr>
          <a:xfrm>
            <a:off x="144075" y="559475"/>
            <a:ext cx="2142000" cy="2630400"/>
          </a:xfrm>
          <a:prstGeom prst="rect">
            <a:avLst/>
          </a:prstGeom>
          <a:noFill/>
          <a:ln>
            <a:noFill/>
          </a:ln>
        </p:spPr>
        <p:txBody>
          <a:bodyPr wrap="square" lIns="91425" tIns="91425" rIns="91425" bIns="91425" anchor="ctr" anchorCtr="0"/>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Shape 8"/>
          <p:cNvSpPr txBox="1">
            <a:spLocks noGrp="1"/>
          </p:cNvSpPr>
          <p:nvPr>
            <p:ph type="sldNum" idx="12"/>
          </p:nvPr>
        </p:nvSpPr>
        <p:spPr>
          <a:xfrm>
            <a:off x="8117984" y="418063"/>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200">
                <a:solidFill>
                  <a:srgbClr val="A6BCC9"/>
                </a:solidFill>
                <a:latin typeface="Lato Light"/>
                <a:ea typeface="Lato Light"/>
                <a:cs typeface="Lato Light"/>
                <a:sym typeface="Lato Light"/>
              </a:rPr>
              <a:t>‹nr.›</a:t>
            </a:fld>
            <a:endParaRPr lang="en" sz="1200">
              <a:solidFill>
                <a:srgbClr val="A6BCC9"/>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59"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debby@sterkmetpijn.n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cBO1bhvnPNc" TargetMode="Externa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2757300" y="1891250"/>
            <a:ext cx="3629400" cy="779732"/>
          </a:xfrm>
          <a:prstGeom prst="rect">
            <a:avLst/>
          </a:prstGeom>
        </p:spPr>
        <p:txBody>
          <a:bodyPr wrap="square" lIns="91425" tIns="91425" rIns="91425" bIns="91425" anchor="ctr" anchorCtr="0">
            <a:noAutofit/>
          </a:bodyPr>
          <a:lstStyle/>
          <a:p>
            <a:pPr lvl="0">
              <a:spcBef>
                <a:spcPts val="0"/>
              </a:spcBef>
              <a:buNone/>
            </a:pPr>
            <a:r>
              <a:rPr lang="nl-NL" sz="6600" dirty="0">
                <a:latin typeface="Bebas Neue" panose="020B0606020202050201" pitchFamily="34" charset="0"/>
              </a:rPr>
              <a:t>Welkom!</a:t>
            </a:r>
            <a:endParaRPr lang="en" sz="6600" dirty="0">
              <a:latin typeface="Bebas Neue" panose="020B0606020202050201" pitchFamily="34" charset="0"/>
            </a:endParaRPr>
          </a:p>
        </p:txBody>
      </p:sp>
      <p:sp>
        <p:nvSpPr>
          <p:cNvPr id="3" name="Shape 389">
            <a:extLst>
              <a:ext uri="{FF2B5EF4-FFF2-40B4-BE49-F238E27FC236}">
                <a16:creationId xmlns:a16="http://schemas.microsoft.com/office/drawing/2014/main" id="{626B33C1-9285-42B0-B408-EA447707BBFD}"/>
              </a:ext>
            </a:extLst>
          </p:cNvPr>
          <p:cNvSpPr txBox="1">
            <a:spLocks/>
          </p:cNvSpPr>
          <p:nvPr/>
        </p:nvSpPr>
        <p:spPr>
          <a:xfrm>
            <a:off x="2601279" y="2344912"/>
            <a:ext cx="3785421" cy="880298"/>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Roboto Slab Light"/>
              <a:buNone/>
              <a:defRPr sz="3600" b="0" i="0" u="none" strike="noStrike" cap="none">
                <a:solidFill>
                  <a:srgbClr val="FFFFFF"/>
                </a:solidFill>
                <a:latin typeface="Roboto Slab Light"/>
                <a:ea typeface="Roboto Slab Light"/>
                <a:cs typeface="Roboto Slab Light"/>
                <a:sym typeface="Roboto Slab Light"/>
              </a:defRPr>
            </a:lvl1pPr>
            <a:lvl2pPr lvl="1"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2pPr>
            <a:lvl3pPr lvl="2"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3pPr>
            <a:lvl4pPr lvl="3"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4pPr>
            <a:lvl5pPr lvl="4"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5pPr>
            <a:lvl6pPr lvl="5"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6pPr>
            <a:lvl7pPr lvl="6"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7pPr>
            <a:lvl8pPr lvl="7"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8pPr>
            <a:lvl9pPr lvl="8" algn="ctr">
              <a:spcBef>
                <a:spcPts val="0"/>
              </a:spcBef>
              <a:buClr>
                <a:srgbClr val="FFFFFF"/>
              </a:buClr>
              <a:buSzPct val="100000"/>
              <a:buFont typeface="Roboto Slab Light"/>
              <a:buNone/>
              <a:defRPr sz="3600">
                <a:solidFill>
                  <a:srgbClr val="FFFFFF"/>
                </a:solidFill>
                <a:latin typeface="Roboto Slab Light"/>
                <a:ea typeface="Roboto Slab Light"/>
                <a:cs typeface="Roboto Slab Light"/>
                <a:sym typeface="Roboto Slab Light"/>
              </a:defRPr>
            </a:lvl9pPr>
          </a:lstStyle>
          <a:p>
            <a:r>
              <a:rPr lang="nl-NL" sz="2800" dirty="0">
                <a:latin typeface="Arial Nova Light" panose="020B0304020202020204" pitchFamily="34" charset="0"/>
              </a:rPr>
              <a:t> Cursus ‘Sterk met Pijn’</a:t>
            </a:r>
            <a:endParaRPr lang="en" sz="2800" dirty="0">
              <a:latin typeface="Arial Nova Light" panose="020B03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Shape 424"/>
          <p:cNvSpPr txBox="1">
            <a:spLocks noGrp="1"/>
          </p:cNvSpPr>
          <p:nvPr>
            <p:ph type="body" idx="1"/>
          </p:nvPr>
        </p:nvSpPr>
        <p:spPr>
          <a:xfrm>
            <a:off x="2490750" y="1763502"/>
            <a:ext cx="5292300" cy="3267300"/>
          </a:xfrm>
          <a:prstGeom prst="rect">
            <a:avLst/>
          </a:prstGeom>
        </p:spPr>
        <p:txBody>
          <a:bodyPr wrap="square" lIns="91425" tIns="91425" rIns="91425" bIns="91425" anchor="t" anchorCtr="0">
            <a:noAutofit/>
          </a:bodyPr>
          <a:lstStyle/>
          <a:p>
            <a:pPr marL="457200" lvl="0" indent="-355600" rtl="0">
              <a:spcBef>
                <a:spcPts val="0"/>
              </a:spcBef>
              <a:buSzPct val="100000"/>
            </a:pPr>
            <a:r>
              <a:rPr lang="nl-NL" dirty="0"/>
              <a:t>Grenzen leren kennen</a:t>
            </a:r>
            <a:endParaRPr lang="en" dirty="0"/>
          </a:p>
          <a:p>
            <a:pPr marL="457200" lvl="0" indent="-355600" rtl="0">
              <a:spcBef>
                <a:spcPts val="0"/>
              </a:spcBef>
              <a:buSzPct val="100000"/>
            </a:pPr>
            <a:r>
              <a:rPr lang="en" dirty="0"/>
              <a:t>Vooraf keuzes maken</a:t>
            </a:r>
          </a:p>
          <a:p>
            <a:pPr marL="457200" lvl="0" indent="-355600" rtl="0">
              <a:spcBef>
                <a:spcPts val="0"/>
              </a:spcBef>
              <a:buSzPct val="100000"/>
            </a:pPr>
            <a:r>
              <a:rPr lang="nl-NL" dirty="0"/>
              <a:t>Activiteiten doseren</a:t>
            </a:r>
          </a:p>
          <a:p>
            <a:pPr marL="457200" lvl="0" indent="-355600" rtl="0">
              <a:spcBef>
                <a:spcPts val="0"/>
              </a:spcBef>
              <a:buSzPct val="100000"/>
            </a:pPr>
            <a:r>
              <a:rPr lang="nl-NL" dirty="0"/>
              <a:t>‘Nee’ durven zeggen</a:t>
            </a:r>
          </a:p>
          <a:p>
            <a:pPr marL="457200" lvl="0" indent="-355600" rtl="0">
              <a:spcBef>
                <a:spcPts val="0"/>
              </a:spcBef>
              <a:buSzPct val="100000"/>
            </a:pPr>
            <a:r>
              <a:rPr lang="nl-NL" dirty="0"/>
              <a:t>Dingen durven vragen</a:t>
            </a:r>
          </a:p>
          <a:p>
            <a:pPr marL="457200" lvl="0" indent="-355600" rtl="0">
              <a:spcBef>
                <a:spcPts val="0"/>
              </a:spcBef>
              <a:buSzPct val="100000"/>
            </a:pPr>
            <a:r>
              <a:rPr lang="nl-NL" dirty="0"/>
              <a:t>Niet alles kunnen wat je wilt, maar willen wat je kunt!</a:t>
            </a:r>
            <a:endParaRPr lang="en" dirty="0"/>
          </a:p>
        </p:txBody>
      </p:sp>
      <p:sp>
        <p:nvSpPr>
          <p:cNvPr id="8" name="Shape 389">
            <a:extLst>
              <a:ext uri="{FF2B5EF4-FFF2-40B4-BE49-F238E27FC236}">
                <a16:creationId xmlns:a16="http://schemas.microsoft.com/office/drawing/2014/main" id="{3740040C-D6AB-4AD6-969E-775478F70594}"/>
              </a:ext>
            </a:extLst>
          </p:cNvPr>
          <p:cNvSpPr txBox="1">
            <a:spLocks/>
          </p:cNvSpPr>
          <p:nvPr/>
        </p:nvSpPr>
        <p:spPr>
          <a:xfrm>
            <a:off x="-1040451" y="1543920"/>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nl-NL" sz="2800" dirty="0">
                <a:solidFill>
                  <a:schemeClr val="bg1"/>
                </a:solidFill>
                <a:latin typeface="Bebas Neue" panose="020B0606020202050201" pitchFamily="34" charset="0"/>
              </a:rPr>
              <a:t>Als je chronisch</a:t>
            </a:r>
            <a:r>
              <a:rPr lang="en" sz="2800" dirty="0">
                <a:solidFill>
                  <a:schemeClr val="bg1"/>
                </a:solidFill>
                <a:latin typeface="Bebas Neue" panose="020B0606020202050201" pitchFamily="34" charset="0"/>
              </a:rPr>
              <a:t>e</a:t>
            </a:r>
          </a:p>
          <a:p>
            <a:pPr algn="ctr"/>
            <a:r>
              <a:rPr lang="nl-NL" sz="2800" dirty="0">
                <a:solidFill>
                  <a:schemeClr val="bg1"/>
                </a:solidFill>
                <a:latin typeface="Bebas Neue" panose="020B0606020202050201" pitchFamily="34" charset="0"/>
              </a:rPr>
              <a:t>P</a:t>
            </a:r>
            <a:r>
              <a:rPr lang="en" sz="2800" dirty="0">
                <a:solidFill>
                  <a:schemeClr val="bg1"/>
                </a:solidFill>
                <a:latin typeface="Bebas Neue" panose="020B0606020202050201" pitchFamily="34" charset="0"/>
              </a:rPr>
              <a:t>ijn hebt?</a:t>
            </a:r>
            <a:endParaRPr lang="nl-NL" sz="2800" dirty="0">
              <a:solidFill>
                <a:schemeClr val="bg1"/>
              </a:solidFill>
              <a:latin typeface="Bebas Neue" panose="020B0606020202050201" pitchFamily="34" charset="0"/>
            </a:endParaRPr>
          </a:p>
        </p:txBody>
      </p:sp>
      <p:sp>
        <p:nvSpPr>
          <p:cNvPr id="6" name="Rechthoek 5">
            <a:extLst>
              <a:ext uri="{FF2B5EF4-FFF2-40B4-BE49-F238E27FC236}">
                <a16:creationId xmlns:a16="http://schemas.microsoft.com/office/drawing/2014/main" id="{8B0DC926-F605-4E83-8306-615CC765AAF5}"/>
              </a:ext>
            </a:extLst>
          </p:cNvPr>
          <p:cNvSpPr/>
          <p:nvPr/>
        </p:nvSpPr>
        <p:spPr>
          <a:xfrm>
            <a:off x="8073656" y="4467439"/>
            <a:ext cx="673310" cy="563363"/>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 name="Shape 645">
            <a:extLst>
              <a:ext uri="{FF2B5EF4-FFF2-40B4-BE49-F238E27FC236}">
                <a16:creationId xmlns:a16="http://schemas.microsoft.com/office/drawing/2014/main" id="{CD1CD7F4-7D77-4BE8-8264-7AA8FBE49FF8}"/>
              </a:ext>
            </a:extLst>
          </p:cNvPr>
          <p:cNvGrpSpPr/>
          <p:nvPr/>
        </p:nvGrpSpPr>
        <p:grpSpPr>
          <a:xfrm>
            <a:off x="8197800" y="4463790"/>
            <a:ext cx="444168" cy="625662"/>
            <a:chOff x="4630125" y="278900"/>
            <a:chExt cx="400675" cy="456675"/>
          </a:xfrm>
        </p:grpSpPr>
        <p:sp>
          <p:nvSpPr>
            <p:cNvPr id="9" name="Shape 646">
              <a:extLst>
                <a:ext uri="{FF2B5EF4-FFF2-40B4-BE49-F238E27FC236}">
                  <a16:creationId xmlns:a16="http://schemas.microsoft.com/office/drawing/2014/main" id="{2B5E0E2B-019B-4A27-9198-BD67DC19E97B}"/>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647">
              <a:extLst>
                <a:ext uri="{FF2B5EF4-FFF2-40B4-BE49-F238E27FC236}">
                  <a16:creationId xmlns:a16="http://schemas.microsoft.com/office/drawing/2014/main" id="{37735FD4-5B4C-4B16-B965-8AC44FCD0F30}"/>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648">
              <a:extLst>
                <a:ext uri="{FF2B5EF4-FFF2-40B4-BE49-F238E27FC236}">
                  <a16:creationId xmlns:a16="http://schemas.microsoft.com/office/drawing/2014/main" id="{FD8D3C27-6FFC-4D66-BF2F-B34B7D478779}"/>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49">
              <a:extLst>
                <a:ext uri="{FF2B5EF4-FFF2-40B4-BE49-F238E27FC236}">
                  <a16:creationId xmlns:a16="http://schemas.microsoft.com/office/drawing/2014/main" id="{49189ED8-280D-42E0-BD35-2BDAD1BB808D}"/>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8" name="Shape 389">
            <a:extLst>
              <a:ext uri="{FF2B5EF4-FFF2-40B4-BE49-F238E27FC236}">
                <a16:creationId xmlns:a16="http://schemas.microsoft.com/office/drawing/2014/main" id="{931035B7-D77D-44DF-9576-6F213317779E}"/>
              </a:ext>
            </a:extLst>
          </p:cNvPr>
          <p:cNvSpPr txBox="1">
            <a:spLocks/>
          </p:cNvSpPr>
          <p:nvPr/>
        </p:nvSpPr>
        <p:spPr>
          <a:xfrm>
            <a:off x="1353880" y="1501390"/>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3200" dirty="0">
                <a:solidFill>
                  <a:schemeClr val="bg1"/>
                </a:solidFill>
                <a:latin typeface="Bebas Neue" panose="020B0606020202050201" pitchFamily="34" charset="0"/>
              </a:rPr>
              <a:t>Cursus sterk met pijn</a:t>
            </a:r>
            <a:endParaRPr lang="en" sz="3200" dirty="0">
              <a:solidFill>
                <a:schemeClr val="bg1"/>
              </a:solidFill>
              <a:latin typeface="Bebas Neue" panose="020B0606020202050201" pitchFamily="34" charset="0"/>
            </a:endParaRPr>
          </a:p>
        </p:txBody>
      </p:sp>
      <p:sp>
        <p:nvSpPr>
          <p:cNvPr id="6" name="Shape 424">
            <a:extLst>
              <a:ext uri="{FF2B5EF4-FFF2-40B4-BE49-F238E27FC236}">
                <a16:creationId xmlns:a16="http://schemas.microsoft.com/office/drawing/2014/main" id="{CA944E98-B343-4C7C-8080-04324E5D6C9D}"/>
              </a:ext>
            </a:extLst>
          </p:cNvPr>
          <p:cNvSpPr txBox="1">
            <a:spLocks noGrp="1"/>
          </p:cNvSpPr>
          <p:nvPr>
            <p:ph type="body" idx="1"/>
          </p:nvPr>
        </p:nvSpPr>
        <p:spPr>
          <a:xfrm>
            <a:off x="1353880" y="2117920"/>
            <a:ext cx="5292300" cy="3267300"/>
          </a:xfrm>
          <a:prstGeom prst="rect">
            <a:avLst/>
          </a:prstGeom>
        </p:spPr>
        <p:txBody>
          <a:bodyPr wrap="square" lIns="91425" tIns="91425" rIns="91425" bIns="91425" anchor="t" anchorCtr="0">
            <a:noAutofit/>
          </a:bodyPr>
          <a:lstStyle/>
          <a:p>
            <a:pPr marL="457200" lvl="0" indent="-355600" algn="l" rtl="0">
              <a:spcBef>
                <a:spcPts val="0"/>
              </a:spcBef>
              <a:buSzPct val="100000"/>
            </a:pPr>
            <a:r>
              <a:rPr lang="nl-NL" sz="1600" i="0" dirty="0"/>
              <a:t>Beter leren omgaan met chronische pijn</a:t>
            </a:r>
            <a:endParaRPr lang="en" sz="1600" i="0" dirty="0"/>
          </a:p>
          <a:p>
            <a:pPr marL="457200" lvl="0" indent="-355600" algn="l" rtl="0">
              <a:spcBef>
                <a:spcPts val="0"/>
              </a:spcBef>
              <a:buSzPct val="100000"/>
            </a:pPr>
            <a:r>
              <a:rPr lang="nl-NL" sz="1600" i="0" dirty="0"/>
              <a:t>Laagdrempelig</a:t>
            </a:r>
            <a:endParaRPr lang="en" sz="1600" i="0" dirty="0"/>
          </a:p>
          <a:p>
            <a:pPr marL="457200" lvl="0" indent="-355600" algn="l" rtl="0">
              <a:spcBef>
                <a:spcPts val="0"/>
              </a:spcBef>
              <a:buSzPct val="100000"/>
            </a:pPr>
            <a:r>
              <a:rPr lang="nl-NL" sz="1600" i="0" dirty="0"/>
              <a:t>Actieve houding gevraagd</a:t>
            </a:r>
          </a:p>
          <a:p>
            <a:pPr marL="457200" lvl="0" indent="-355600" algn="l" rtl="0">
              <a:spcBef>
                <a:spcPts val="0"/>
              </a:spcBef>
              <a:buSzPct val="100000"/>
            </a:pPr>
            <a:r>
              <a:rPr lang="nl-NL" sz="1600" i="0" dirty="0"/>
              <a:t>Ervaringen delen</a:t>
            </a:r>
          </a:p>
          <a:p>
            <a:pPr marL="457200" lvl="0" indent="-355600" algn="l" rtl="0">
              <a:spcBef>
                <a:spcPts val="0"/>
              </a:spcBef>
              <a:buSzPct val="100000"/>
            </a:pPr>
            <a:r>
              <a:rPr lang="nl-NL" sz="1600" i="0" dirty="0"/>
              <a:t>Kan een opstapje zijn naar een revalidatieprogramma</a:t>
            </a:r>
            <a:endParaRPr lang="en" sz="1600" i="0" dirty="0"/>
          </a:p>
        </p:txBody>
      </p:sp>
      <p:sp>
        <p:nvSpPr>
          <p:cNvPr id="14" name="Rechthoek 13">
            <a:extLst>
              <a:ext uri="{FF2B5EF4-FFF2-40B4-BE49-F238E27FC236}">
                <a16:creationId xmlns:a16="http://schemas.microsoft.com/office/drawing/2014/main" id="{FA4C9CFD-8427-4F52-8217-816C27E1B4C6}"/>
              </a:ext>
            </a:extLst>
          </p:cNvPr>
          <p:cNvSpPr/>
          <p:nvPr/>
        </p:nvSpPr>
        <p:spPr>
          <a:xfrm>
            <a:off x="4185726" y="261272"/>
            <a:ext cx="772548" cy="676061"/>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Shape 645">
            <a:extLst>
              <a:ext uri="{FF2B5EF4-FFF2-40B4-BE49-F238E27FC236}">
                <a16:creationId xmlns:a16="http://schemas.microsoft.com/office/drawing/2014/main" id="{C73DAB8D-6BC2-43AD-B9E7-9563E5F31CFF}"/>
              </a:ext>
            </a:extLst>
          </p:cNvPr>
          <p:cNvGrpSpPr/>
          <p:nvPr/>
        </p:nvGrpSpPr>
        <p:grpSpPr>
          <a:xfrm>
            <a:off x="4184539" y="112197"/>
            <a:ext cx="773735" cy="974209"/>
            <a:chOff x="4630125" y="278900"/>
            <a:chExt cx="400675" cy="456675"/>
          </a:xfrm>
        </p:grpSpPr>
        <p:sp>
          <p:nvSpPr>
            <p:cNvPr id="10" name="Shape 646">
              <a:extLst>
                <a:ext uri="{FF2B5EF4-FFF2-40B4-BE49-F238E27FC236}">
                  <a16:creationId xmlns:a16="http://schemas.microsoft.com/office/drawing/2014/main" id="{4C818DE8-F2ED-4A34-82C1-9D1F52D37816}"/>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647">
              <a:extLst>
                <a:ext uri="{FF2B5EF4-FFF2-40B4-BE49-F238E27FC236}">
                  <a16:creationId xmlns:a16="http://schemas.microsoft.com/office/drawing/2014/main" id="{E03350D5-300B-4A38-90B0-FD6EA9A4D583}"/>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48">
              <a:extLst>
                <a:ext uri="{FF2B5EF4-FFF2-40B4-BE49-F238E27FC236}">
                  <a16:creationId xmlns:a16="http://schemas.microsoft.com/office/drawing/2014/main" id="{52FD0A2A-72B6-4319-A1E3-C4D54BC66734}"/>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49">
              <a:extLst>
                <a:ext uri="{FF2B5EF4-FFF2-40B4-BE49-F238E27FC236}">
                  <a16:creationId xmlns:a16="http://schemas.microsoft.com/office/drawing/2014/main" id="{5E4553EC-12E7-4768-8C13-259F72122DE4}"/>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72529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cxnSp>
        <p:nvCxnSpPr>
          <p:cNvPr id="19" name="Shape 284">
            <a:extLst>
              <a:ext uri="{FF2B5EF4-FFF2-40B4-BE49-F238E27FC236}">
                <a16:creationId xmlns:a16="http://schemas.microsoft.com/office/drawing/2014/main" id="{E0E7DDD6-4826-4DAE-BD2F-B44659211BDE}"/>
              </a:ext>
            </a:extLst>
          </p:cNvPr>
          <p:cNvCxnSpPr>
            <a:cxnSpLocks/>
          </p:cNvCxnSpPr>
          <p:nvPr/>
        </p:nvCxnSpPr>
        <p:spPr>
          <a:xfrm>
            <a:off x="-9600" y="3224072"/>
            <a:ext cx="8515647" cy="0"/>
          </a:xfrm>
          <a:prstGeom prst="straightConnector1">
            <a:avLst/>
          </a:prstGeom>
          <a:noFill/>
          <a:ln w="28575" cap="flat" cmpd="sng">
            <a:solidFill>
              <a:schemeClr val="bg2"/>
            </a:solidFill>
            <a:prstDash val="dash"/>
            <a:round/>
            <a:headEnd type="none" w="lg" len="lg"/>
            <a:tailEnd type="none" w="lg" len="lg"/>
          </a:ln>
        </p:spPr>
      </p:cxnSp>
      <p:grpSp>
        <p:nvGrpSpPr>
          <p:cNvPr id="20" name="Shape 291">
            <a:extLst>
              <a:ext uri="{FF2B5EF4-FFF2-40B4-BE49-F238E27FC236}">
                <a16:creationId xmlns:a16="http://schemas.microsoft.com/office/drawing/2014/main" id="{66BCB934-6996-449B-9468-861EC95D2ED1}"/>
              </a:ext>
            </a:extLst>
          </p:cNvPr>
          <p:cNvGrpSpPr/>
          <p:nvPr/>
        </p:nvGrpSpPr>
        <p:grpSpPr>
          <a:xfrm>
            <a:off x="1646746" y="3004739"/>
            <a:ext cx="433800" cy="433800"/>
            <a:chOff x="5382800" y="412975"/>
            <a:chExt cx="433800" cy="433800"/>
          </a:xfrm>
          <a:solidFill>
            <a:srgbClr val="FFC000"/>
          </a:solidFill>
        </p:grpSpPr>
        <p:sp>
          <p:nvSpPr>
            <p:cNvPr id="21" name="Shape 292">
              <a:extLst>
                <a:ext uri="{FF2B5EF4-FFF2-40B4-BE49-F238E27FC236}">
                  <a16:creationId xmlns:a16="http://schemas.microsoft.com/office/drawing/2014/main" id="{87A1B938-9F36-4525-BB88-6E6C70337270}"/>
                </a:ext>
              </a:extLst>
            </p:cNvPr>
            <p:cNvSpPr/>
            <p:nvPr/>
          </p:nvSpPr>
          <p:spPr>
            <a:xfrm>
              <a:off x="5382800" y="412975"/>
              <a:ext cx="433800" cy="4338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22" name="Shape 293">
              <a:extLst>
                <a:ext uri="{FF2B5EF4-FFF2-40B4-BE49-F238E27FC236}">
                  <a16:creationId xmlns:a16="http://schemas.microsoft.com/office/drawing/2014/main" id="{C42D9B3D-E248-453A-8794-77F1EABC9013}"/>
                </a:ext>
              </a:extLst>
            </p:cNvPr>
            <p:cNvSpPr/>
            <p:nvPr/>
          </p:nvSpPr>
          <p:spPr>
            <a:xfrm>
              <a:off x="5495482" y="525658"/>
              <a:ext cx="208200" cy="2082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23" name="Shape 294">
              <a:extLst>
                <a:ext uri="{FF2B5EF4-FFF2-40B4-BE49-F238E27FC236}">
                  <a16:creationId xmlns:a16="http://schemas.microsoft.com/office/drawing/2014/main" id="{10BE8ED7-6EE1-45B2-ADCE-4B338CCE97A5}"/>
                </a:ext>
              </a:extLst>
            </p:cNvPr>
            <p:cNvSpPr/>
            <p:nvPr/>
          </p:nvSpPr>
          <p:spPr>
            <a:xfrm>
              <a:off x="5544573" y="574748"/>
              <a:ext cx="110100" cy="110100"/>
            </a:xfrm>
            <a:prstGeom prst="ellipse">
              <a:avLst/>
            </a:prstGeom>
            <a:grpFill/>
            <a:ln>
              <a:noFill/>
            </a:ln>
          </p:spPr>
          <p:txBody>
            <a:bodyPr wrap="square" lIns="91425" tIns="91425" rIns="91425" bIns="91425" anchor="ctr" anchorCtr="0">
              <a:noAutofit/>
            </a:bodyPr>
            <a:lstStyle/>
            <a:p>
              <a:pPr lvl="0">
                <a:spcBef>
                  <a:spcPts val="0"/>
                </a:spcBef>
                <a:buNone/>
              </a:pPr>
              <a:endParaRPr/>
            </a:p>
          </p:txBody>
        </p:sp>
      </p:grpSp>
      <p:grpSp>
        <p:nvGrpSpPr>
          <p:cNvPr id="24" name="Shape 291">
            <a:extLst>
              <a:ext uri="{FF2B5EF4-FFF2-40B4-BE49-F238E27FC236}">
                <a16:creationId xmlns:a16="http://schemas.microsoft.com/office/drawing/2014/main" id="{2E4E488B-B81B-43D3-8C24-2C2ABA565F4A}"/>
              </a:ext>
            </a:extLst>
          </p:cNvPr>
          <p:cNvGrpSpPr/>
          <p:nvPr/>
        </p:nvGrpSpPr>
        <p:grpSpPr>
          <a:xfrm>
            <a:off x="3833085" y="2809180"/>
            <a:ext cx="830276" cy="850828"/>
            <a:chOff x="5382800" y="412975"/>
            <a:chExt cx="433800" cy="433800"/>
          </a:xfrm>
          <a:solidFill>
            <a:srgbClr val="FC4067"/>
          </a:solidFill>
        </p:grpSpPr>
        <p:sp>
          <p:nvSpPr>
            <p:cNvPr id="25" name="Shape 292">
              <a:extLst>
                <a:ext uri="{FF2B5EF4-FFF2-40B4-BE49-F238E27FC236}">
                  <a16:creationId xmlns:a16="http://schemas.microsoft.com/office/drawing/2014/main" id="{6B6E1AC6-2F00-4AF5-86A0-A2A4DB55412F}"/>
                </a:ext>
              </a:extLst>
            </p:cNvPr>
            <p:cNvSpPr/>
            <p:nvPr/>
          </p:nvSpPr>
          <p:spPr>
            <a:xfrm>
              <a:off x="5382800" y="412975"/>
              <a:ext cx="433800" cy="4338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26" name="Shape 293">
              <a:extLst>
                <a:ext uri="{FF2B5EF4-FFF2-40B4-BE49-F238E27FC236}">
                  <a16:creationId xmlns:a16="http://schemas.microsoft.com/office/drawing/2014/main" id="{76115759-698A-45CA-9BAC-15BD47CE1885}"/>
                </a:ext>
              </a:extLst>
            </p:cNvPr>
            <p:cNvSpPr/>
            <p:nvPr/>
          </p:nvSpPr>
          <p:spPr>
            <a:xfrm>
              <a:off x="5495482" y="525658"/>
              <a:ext cx="208200" cy="2082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27" name="Shape 294">
              <a:extLst>
                <a:ext uri="{FF2B5EF4-FFF2-40B4-BE49-F238E27FC236}">
                  <a16:creationId xmlns:a16="http://schemas.microsoft.com/office/drawing/2014/main" id="{6E007484-82B7-4991-BE3D-0356709235E6}"/>
                </a:ext>
              </a:extLst>
            </p:cNvPr>
            <p:cNvSpPr/>
            <p:nvPr/>
          </p:nvSpPr>
          <p:spPr>
            <a:xfrm>
              <a:off x="5544573" y="574748"/>
              <a:ext cx="110100" cy="110100"/>
            </a:xfrm>
            <a:prstGeom prst="ellipse">
              <a:avLst/>
            </a:prstGeom>
            <a:grpFill/>
            <a:ln>
              <a:noFill/>
            </a:ln>
          </p:spPr>
          <p:txBody>
            <a:bodyPr wrap="square" lIns="91425" tIns="91425" rIns="91425" bIns="91425" anchor="ctr" anchorCtr="0">
              <a:noAutofit/>
            </a:bodyPr>
            <a:lstStyle/>
            <a:p>
              <a:pPr lvl="0">
                <a:spcBef>
                  <a:spcPts val="0"/>
                </a:spcBef>
                <a:buNone/>
              </a:pPr>
              <a:endParaRPr/>
            </a:p>
          </p:txBody>
        </p:sp>
      </p:grpSp>
      <p:grpSp>
        <p:nvGrpSpPr>
          <p:cNvPr id="28" name="Shape 291">
            <a:extLst>
              <a:ext uri="{FF2B5EF4-FFF2-40B4-BE49-F238E27FC236}">
                <a16:creationId xmlns:a16="http://schemas.microsoft.com/office/drawing/2014/main" id="{D4B8C625-5521-4E71-B820-7B59CB2748E9}"/>
              </a:ext>
            </a:extLst>
          </p:cNvPr>
          <p:cNvGrpSpPr/>
          <p:nvPr/>
        </p:nvGrpSpPr>
        <p:grpSpPr>
          <a:xfrm>
            <a:off x="6807106" y="3005550"/>
            <a:ext cx="433800" cy="433800"/>
            <a:chOff x="5382800" y="412975"/>
            <a:chExt cx="433800" cy="433800"/>
          </a:xfrm>
          <a:solidFill>
            <a:srgbClr val="FF9755"/>
          </a:solidFill>
        </p:grpSpPr>
        <p:sp>
          <p:nvSpPr>
            <p:cNvPr id="29" name="Shape 292">
              <a:extLst>
                <a:ext uri="{FF2B5EF4-FFF2-40B4-BE49-F238E27FC236}">
                  <a16:creationId xmlns:a16="http://schemas.microsoft.com/office/drawing/2014/main" id="{B1A0D89E-0B94-4C23-AFBB-905A28727A44}"/>
                </a:ext>
              </a:extLst>
            </p:cNvPr>
            <p:cNvSpPr/>
            <p:nvPr/>
          </p:nvSpPr>
          <p:spPr>
            <a:xfrm>
              <a:off x="5382800" y="412975"/>
              <a:ext cx="433800" cy="4338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30" name="Shape 293">
              <a:extLst>
                <a:ext uri="{FF2B5EF4-FFF2-40B4-BE49-F238E27FC236}">
                  <a16:creationId xmlns:a16="http://schemas.microsoft.com/office/drawing/2014/main" id="{8252FE5A-91EA-4493-8FEF-BA453DD1013D}"/>
                </a:ext>
              </a:extLst>
            </p:cNvPr>
            <p:cNvSpPr/>
            <p:nvPr/>
          </p:nvSpPr>
          <p:spPr>
            <a:xfrm>
              <a:off x="5495482" y="525658"/>
              <a:ext cx="208200" cy="208200"/>
            </a:xfrm>
            <a:prstGeom prst="ellipse">
              <a:avLst/>
            </a:prstGeom>
            <a:grpFill/>
            <a:ln>
              <a:noFill/>
            </a:ln>
          </p:spPr>
          <p:txBody>
            <a:bodyPr wrap="square" lIns="91425" tIns="91425" rIns="91425" bIns="91425" anchor="ctr" anchorCtr="0">
              <a:noAutofit/>
            </a:bodyPr>
            <a:lstStyle/>
            <a:p>
              <a:pPr lvl="0">
                <a:spcBef>
                  <a:spcPts val="0"/>
                </a:spcBef>
                <a:buNone/>
              </a:pPr>
              <a:endParaRPr/>
            </a:p>
          </p:txBody>
        </p:sp>
        <p:sp>
          <p:nvSpPr>
            <p:cNvPr id="31" name="Shape 294">
              <a:extLst>
                <a:ext uri="{FF2B5EF4-FFF2-40B4-BE49-F238E27FC236}">
                  <a16:creationId xmlns:a16="http://schemas.microsoft.com/office/drawing/2014/main" id="{CEE26E81-E61B-491A-BA61-37F66A919D72}"/>
                </a:ext>
              </a:extLst>
            </p:cNvPr>
            <p:cNvSpPr/>
            <p:nvPr/>
          </p:nvSpPr>
          <p:spPr>
            <a:xfrm>
              <a:off x="5544573" y="574748"/>
              <a:ext cx="110100" cy="110100"/>
            </a:xfrm>
            <a:prstGeom prst="ellipse">
              <a:avLst/>
            </a:prstGeom>
            <a:grpFill/>
            <a:ln>
              <a:noFill/>
            </a:ln>
          </p:spPr>
          <p:txBody>
            <a:bodyPr wrap="square" lIns="91425" tIns="91425" rIns="91425" bIns="91425" anchor="ctr" anchorCtr="0">
              <a:noAutofit/>
            </a:bodyPr>
            <a:lstStyle/>
            <a:p>
              <a:pPr lvl="0">
                <a:spcBef>
                  <a:spcPts val="0"/>
                </a:spcBef>
                <a:buNone/>
              </a:pPr>
              <a:endParaRPr/>
            </a:p>
          </p:txBody>
        </p:sp>
      </p:grpSp>
      <p:cxnSp>
        <p:nvCxnSpPr>
          <p:cNvPr id="32" name="Shape 285">
            <a:extLst>
              <a:ext uri="{FF2B5EF4-FFF2-40B4-BE49-F238E27FC236}">
                <a16:creationId xmlns:a16="http://schemas.microsoft.com/office/drawing/2014/main" id="{B1B1BB3F-E859-4EA5-AE06-37793B89DEA1}"/>
              </a:ext>
            </a:extLst>
          </p:cNvPr>
          <p:cNvCxnSpPr>
            <a:cxnSpLocks/>
          </p:cNvCxnSpPr>
          <p:nvPr/>
        </p:nvCxnSpPr>
        <p:spPr>
          <a:xfrm flipV="1">
            <a:off x="1856440" y="2663172"/>
            <a:ext cx="0" cy="543099"/>
          </a:xfrm>
          <a:prstGeom prst="straightConnector1">
            <a:avLst/>
          </a:prstGeom>
          <a:noFill/>
          <a:ln w="9525" cap="flat" cmpd="sng">
            <a:solidFill>
              <a:srgbClr val="415665"/>
            </a:solidFill>
            <a:prstDash val="solid"/>
            <a:round/>
            <a:headEnd type="oval" w="lg" len="lg"/>
            <a:tailEnd type="oval" w="lg" len="lg"/>
          </a:ln>
        </p:spPr>
      </p:cxnSp>
      <p:cxnSp>
        <p:nvCxnSpPr>
          <p:cNvPr id="33" name="Shape 285">
            <a:extLst>
              <a:ext uri="{FF2B5EF4-FFF2-40B4-BE49-F238E27FC236}">
                <a16:creationId xmlns:a16="http://schemas.microsoft.com/office/drawing/2014/main" id="{B8BA740D-41B2-473C-BB0C-B773312C8DB1}"/>
              </a:ext>
            </a:extLst>
          </p:cNvPr>
          <p:cNvCxnSpPr/>
          <p:nvPr/>
        </p:nvCxnSpPr>
        <p:spPr>
          <a:xfrm rot="10800000">
            <a:off x="4247997" y="3222333"/>
            <a:ext cx="0" cy="876300"/>
          </a:xfrm>
          <a:prstGeom prst="straightConnector1">
            <a:avLst/>
          </a:prstGeom>
          <a:noFill/>
          <a:ln w="9525" cap="flat" cmpd="sng">
            <a:solidFill>
              <a:srgbClr val="415665"/>
            </a:solidFill>
            <a:prstDash val="solid"/>
            <a:round/>
            <a:headEnd type="oval" w="lg" len="lg"/>
            <a:tailEnd type="oval" w="lg" len="lg"/>
          </a:ln>
        </p:spPr>
      </p:cxnSp>
      <p:cxnSp>
        <p:nvCxnSpPr>
          <p:cNvPr id="34" name="Shape 285">
            <a:extLst>
              <a:ext uri="{FF2B5EF4-FFF2-40B4-BE49-F238E27FC236}">
                <a16:creationId xmlns:a16="http://schemas.microsoft.com/office/drawing/2014/main" id="{C2EC6FEF-6499-4239-B86C-1FE0CEA16405}"/>
              </a:ext>
            </a:extLst>
          </p:cNvPr>
          <p:cNvCxnSpPr>
            <a:cxnSpLocks/>
          </p:cNvCxnSpPr>
          <p:nvPr/>
        </p:nvCxnSpPr>
        <p:spPr>
          <a:xfrm flipV="1">
            <a:off x="7023888" y="2663172"/>
            <a:ext cx="0" cy="543099"/>
          </a:xfrm>
          <a:prstGeom prst="straightConnector1">
            <a:avLst/>
          </a:prstGeom>
          <a:noFill/>
          <a:ln w="9525" cap="flat" cmpd="sng">
            <a:solidFill>
              <a:srgbClr val="415665"/>
            </a:solidFill>
            <a:prstDash val="solid"/>
            <a:round/>
            <a:headEnd type="oval" w="lg" len="lg"/>
            <a:tailEnd type="oval" w="lg" len="lg"/>
          </a:ln>
        </p:spPr>
      </p:cxnSp>
      <p:sp>
        <p:nvSpPr>
          <p:cNvPr id="35" name="Shape 389">
            <a:extLst>
              <a:ext uri="{FF2B5EF4-FFF2-40B4-BE49-F238E27FC236}">
                <a16:creationId xmlns:a16="http://schemas.microsoft.com/office/drawing/2014/main" id="{FE9DCBA5-0113-463A-9C70-D7925299CF2B}"/>
              </a:ext>
            </a:extLst>
          </p:cNvPr>
          <p:cNvSpPr txBox="1">
            <a:spLocks/>
          </p:cNvSpPr>
          <p:nvPr/>
        </p:nvSpPr>
        <p:spPr>
          <a:xfrm>
            <a:off x="3155702" y="403640"/>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4800" dirty="0">
                <a:solidFill>
                  <a:schemeClr val="bg1"/>
                </a:solidFill>
                <a:latin typeface="Bebas Neue" panose="020B0606020202050201" pitchFamily="34" charset="0"/>
              </a:rPr>
              <a:t>Cursus duur</a:t>
            </a:r>
            <a:endParaRPr lang="en" sz="4800" dirty="0">
              <a:solidFill>
                <a:schemeClr val="bg1"/>
              </a:solidFill>
              <a:latin typeface="Bebas Neue" panose="020B0606020202050201" pitchFamily="34" charset="0"/>
            </a:endParaRPr>
          </a:p>
        </p:txBody>
      </p:sp>
      <p:sp>
        <p:nvSpPr>
          <p:cNvPr id="36" name="Shape 424">
            <a:extLst>
              <a:ext uri="{FF2B5EF4-FFF2-40B4-BE49-F238E27FC236}">
                <a16:creationId xmlns:a16="http://schemas.microsoft.com/office/drawing/2014/main" id="{D3C7C6D9-1772-4700-AECC-220E5BF66FDC}"/>
              </a:ext>
            </a:extLst>
          </p:cNvPr>
          <p:cNvSpPr txBox="1">
            <a:spLocks/>
          </p:cNvSpPr>
          <p:nvPr/>
        </p:nvSpPr>
        <p:spPr>
          <a:xfrm>
            <a:off x="898650" y="2177122"/>
            <a:ext cx="2309006" cy="327708"/>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sz="1300" dirty="0">
                <a:solidFill>
                  <a:schemeClr val="bg1"/>
                </a:solidFill>
                <a:latin typeface="Arial Rounded MT Bold" panose="020F0704030504030204" pitchFamily="34" charset="0"/>
              </a:rPr>
              <a:t>1 introductiebijeenkomst</a:t>
            </a:r>
            <a:endParaRPr lang="en" sz="1300" dirty="0">
              <a:solidFill>
                <a:schemeClr val="bg1"/>
              </a:solidFill>
              <a:latin typeface="Arial Rounded MT Bold" panose="020F0704030504030204" pitchFamily="34" charset="0"/>
            </a:endParaRPr>
          </a:p>
          <a:p>
            <a:pPr marL="457200" indent="-355600">
              <a:buSzPct val="100000"/>
            </a:pPr>
            <a:endParaRPr lang="en" dirty="0"/>
          </a:p>
        </p:txBody>
      </p:sp>
      <p:sp>
        <p:nvSpPr>
          <p:cNvPr id="37" name="Shape 424">
            <a:extLst>
              <a:ext uri="{FF2B5EF4-FFF2-40B4-BE49-F238E27FC236}">
                <a16:creationId xmlns:a16="http://schemas.microsoft.com/office/drawing/2014/main" id="{93ABB4BD-3EDD-41FC-9714-C4085D9A4694}"/>
              </a:ext>
            </a:extLst>
          </p:cNvPr>
          <p:cNvSpPr txBox="1">
            <a:spLocks/>
          </p:cNvSpPr>
          <p:nvPr/>
        </p:nvSpPr>
        <p:spPr>
          <a:xfrm>
            <a:off x="3503022" y="4116435"/>
            <a:ext cx="2137955" cy="1186071"/>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sz="1300" dirty="0">
                <a:solidFill>
                  <a:schemeClr val="bg1"/>
                </a:solidFill>
                <a:latin typeface="Arial Rounded MT Bold" panose="020F0704030504030204" pitchFamily="34" charset="0"/>
              </a:rPr>
              <a:t>10 bijeenkomsten</a:t>
            </a:r>
            <a:endParaRPr lang="en" sz="1300" dirty="0">
              <a:solidFill>
                <a:schemeClr val="bg1"/>
              </a:solidFill>
              <a:latin typeface="Arial Rounded MT Bold" panose="020F0704030504030204" pitchFamily="34" charset="0"/>
            </a:endParaRPr>
          </a:p>
          <a:p>
            <a:pPr marL="457200" indent="-355600">
              <a:buSzPct val="100000"/>
            </a:pPr>
            <a:endParaRPr lang="en" dirty="0"/>
          </a:p>
        </p:txBody>
      </p:sp>
      <p:sp>
        <p:nvSpPr>
          <p:cNvPr id="38" name="Shape 424">
            <a:extLst>
              <a:ext uri="{FF2B5EF4-FFF2-40B4-BE49-F238E27FC236}">
                <a16:creationId xmlns:a16="http://schemas.microsoft.com/office/drawing/2014/main" id="{0ECE5243-2325-4627-B9B6-69104D2E49A8}"/>
              </a:ext>
            </a:extLst>
          </p:cNvPr>
          <p:cNvSpPr txBox="1">
            <a:spLocks/>
          </p:cNvSpPr>
          <p:nvPr/>
        </p:nvSpPr>
        <p:spPr>
          <a:xfrm>
            <a:off x="6474983" y="2010843"/>
            <a:ext cx="2309005" cy="1186071"/>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sz="1300" dirty="0">
                <a:solidFill>
                  <a:schemeClr val="bg1"/>
                </a:solidFill>
                <a:latin typeface="Arial Rounded MT Bold" panose="020F0704030504030204" pitchFamily="34" charset="0"/>
              </a:rPr>
              <a:t>na 3 maanden een</a:t>
            </a:r>
          </a:p>
          <a:p>
            <a:pPr marL="457200" indent="-355600">
              <a:buSzPct val="100000"/>
            </a:pPr>
            <a:r>
              <a:rPr lang="nl-NL" sz="1300" dirty="0">
                <a:solidFill>
                  <a:schemeClr val="bg1"/>
                </a:solidFill>
                <a:latin typeface="Arial Rounded MT Bold" panose="020F0704030504030204" pitchFamily="34" charset="0"/>
              </a:rPr>
              <a:t>terugkombijeenkomst</a:t>
            </a:r>
            <a:endParaRPr lang="en" sz="1300" dirty="0">
              <a:solidFill>
                <a:schemeClr val="bg1"/>
              </a:solidFill>
              <a:latin typeface="Arial Rounded MT Bold" panose="020F0704030504030204" pitchFamily="34" charset="0"/>
            </a:endParaRPr>
          </a:p>
          <a:p>
            <a:pPr marL="457200" indent="-355600">
              <a:buSzPct val="100000"/>
            </a:pPr>
            <a:endParaRPr lang="en" dirty="0"/>
          </a:p>
        </p:txBody>
      </p:sp>
      <p:sp>
        <p:nvSpPr>
          <p:cNvPr id="40" name="Shape 389">
            <a:extLst>
              <a:ext uri="{FF2B5EF4-FFF2-40B4-BE49-F238E27FC236}">
                <a16:creationId xmlns:a16="http://schemas.microsoft.com/office/drawing/2014/main" id="{708145D3-C18B-4421-896E-3B58A0A6FC5D}"/>
              </a:ext>
            </a:extLst>
          </p:cNvPr>
          <p:cNvSpPr txBox="1">
            <a:spLocks/>
          </p:cNvSpPr>
          <p:nvPr/>
        </p:nvSpPr>
        <p:spPr>
          <a:xfrm>
            <a:off x="1209581" y="1040011"/>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1800" dirty="0">
                <a:solidFill>
                  <a:schemeClr val="bg1"/>
                </a:solidFill>
                <a:latin typeface="Bebas Neue" panose="020B0606020202050201" pitchFamily="34" charset="0"/>
              </a:rPr>
              <a:t>Totaal     12 bijeenkomsten </a:t>
            </a:r>
          </a:p>
          <a:p>
            <a:r>
              <a:rPr lang="nl-NL" sz="1800" dirty="0">
                <a:solidFill>
                  <a:schemeClr val="bg1"/>
                </a:solidFill>
                <a:latin typeface="Bebas Neue" panose="020B0606020202050201" pitchFamily="34" charset="0"/>
              </a:rPr>
              <a:t>                  1,5 uur </a:t>
            </a:r>
            <a:endParaRPr lang="en" sz="1800" dirty="0">
              <a:solidFill>
                <a:schemeClr val="bg1"/>
              </a:solidFill>
              <a:latin typeface="Bebas Neue" panose="020B0606020202050201" pitchFamily="34" charset="0"/>
            </a:endParaRPr>
          </a:p>
        </p:txBody>
      </p:sp>
      <p:grpSp>
        <p:nvGrpSpPr>
          <p:cNvPr id="39" name="Shape 955">
            <a:extLst>
              <a:ext uri="{FF2B5EF4-FFF2-40B4-BE49-F238E27FC236}">
                <a16:creationId xmlns:a16="http://schemas.microsoft.com/office/drawing/2014/main" id="{D3EA2FDA-995C-4742-B08C-78196F7B83F2}"/>
              </a:ext>
            </a:extLst>
          </p:cNvPr>
          <p:cNvGrpSpPr/>
          <p:nvPr/>
        </p:nvGrpSpPr>
        <p:grpSpPr>
          <a:xfrm>
            <a:off x="3908290" y="1136683"/>
            <a:ext cx="280928" cy="266022"/>
            <a:chOff x="5973900" y="318475"/>
            <a:chExt cx="401900" cy="380575"/>
          </a:xfrm>
        </p:grpSpPr>
        <p:sp>
          <p:nvSpPr>
            <p:cNvPr id="41" name="Shape 956">
              <a:extLst>
                <a:ext uri="{FF2B5EF4-FFF2-40B4-BE49-F238E27FC236}">
                  <a16:creationId xmlns:a16="http://schemas.microsoft.com/office/drawing/2014/main" id="{7BACE493-98DF-416F-931C-6AC4E75C0DDD}"/>
                </a:ext>
              </a:extLst>
            </p:cNvPr>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957">
              <a:extLst>
                <a:ext uri="{FF2B5EF4-FFF2-40B4-BE49-F238E27FC236}">
                  <a16:creationId xmlns:a16="http://schemas.microsoft.com/office/drawing/2014/main" id="{8162D045-74C4-47CC-B3FE-B9701B1B45F8}"/>
                </a:ext>
              </a:extLst>
            </p:cNvPr>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 name="Shape 958">
              <a:extLst>
                <a:ext uri="{FF2B5EF4-FFF2-40B4-BE49-F238E27FC236}">
                  <a16:creationId xmlns:a16="http://schemas.microsoft.com/office/drawing/2014/main" id="{707F218D-C32D-4687-B00C-4D7972237905}"/>
                </a:ext>
              </a:extLst>
            </p:cNvPr>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 name="Shape 959">
              <a:extLst>
                <a:ext uri="{FF2B5EF4-FFF2-40B4-BE49-F238E27FC236}">
                  <a16:creationId xmlns:a16="http://schemas.microsoft.com/office/drawing/2014/main" id="{7D5864D2-36FE-43A1-A311-974E073C286B}"/>
                </a:ext>
              </a:extLst>
            </p:cNvPr>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 name="Shape 960">
              <a:extLst>
                <a:ext uri="{FF2B5EF4-FFF2-40B4-BE49-F238E27FC236}">
                  <a16:creationId xmlns:a16="http://schemas.microsoft.com/office/drawing/2014/main" id="{DAB96C24-8554-4DED-8414-0F9AE0161F8E}"/>
                </a:ext>
              </a:extLst>
            </p:cNvPr>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 name="Shape 961">
              <a:extLst>
                <a:ext uri="{FF2B5EF4-FFF2-40B4-BE49-F238E27FC236}">
                  <a16:creationId xmlns:a16="http://schemas.microsoft.com/office/drawing/2014/main" id="{CEB4E58B-05EC-477C-96C9-16134F4F5F1C}"/>
                </a:ext>
              </a:extLst>
            </p:cNvPr>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962">
              <a:extLst>
                <a:ext uri="{FF2B5EF4-FFF2-40B4-BE49-F238E27FC236}">
                  <a16:creationId xmlns:a16="http://schemas.microsoft.com/office/drawing/2014/main" id="{068D1352-6E15-4D37-8FB7-14355B7EFB14}"/>
                </a:ext>
              </a:extLst>
            </p:cNvPr>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963">
              <a:extLst>
                <a:ext uri="{FF2B5EF4-FFF2-40B4-BE49-F238E27FC236}">
                  <a16:creationId xmlns:a16="http://schemas.microsoft.com/office/drawing/2014/main" id="{29EBB0CB-EF50-4022-8BD5-1DCCDDB47F3E}"/>
                </a:ext>
              </a:extLst>
            </p:cNvPr>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 name="Shape 964">
              <a:extLst>
                <a:ext uri="{FF2B5EF4-FFF2-40B4-BE49-F238E27FC236}">
                  <a16:creationId xmlns:a16="http://schemas.microsoft.com/office/drawing/2014/main" id="{EE5B2181-4ED1-4C24-AAFD-848E4A0AAFB7}"/>
                </a:ext>
              </a:extLst>
            </p:cNvPr>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965">
              <a:extLst>
                <a:ext uri="{FF2B5EF4-FFF2-40B4-BE49-F238E27FC236}">
                  <a16:creationId xmlns:a16="http://schemas.microsoft.com/office/drawing/2014/main" id="{730AAD0E-E89D-41F5-BDF7-9C1E8F47D0D5}"/>
                </a:ext>
              </a:extLst>
            </p:cNvPr>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1" name="Shape 966">
              <a:extLst>
                <a:ext uri="{FF2B5EF4-FFF2-40B4-BE49-F238E27FC236}">
                  <a16:creationId xmlns:a16="http://schemas.microsoft.com/office/drawing/2014/main" id="{CE391691-CA13-432E-86EC-9684EC7F3622}"/>
                </a:ext>
              </a:extLst>
            </p:cNvPr>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 name="Shape 967">
              <a:extLst>
                <a:ext uri="{FF2B5EF4-FFF2-40B4-BE49-F238E27FC236}">
                  <a16:creationId xmlns:a16="http://schemas.microsoft.com/office/drawing/2014/main" id="{AFDF13C9-A674-48CE-BA4D-7CF90643DD82}"/>
                </a:ext>
              </a:extLst>
            </p:cNvPr>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 name="Shape 968">
              <a:extLst>
                <a:ext uri="{FF2B5EF4-FFF2-40B4-BE49-F238E27FC236}">
                  <a16:creationId xmlns:a16="http://schemas.microsoft.com/office/drawing/2014/main" id="{E7BDE725-8054-4D66-9178-7D1B9E56B405}"/>
                </a:ext>
              </a:extLst>
            </p:cNvPr>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 name="Shape 969">
              <a:extLst>
                <a:ext uri="{FF2B5EF4-FFF2-40B4-BE49-F238E27FC236}">
                  <a16:creationId xmlns:a16="http://schemas.microsoft.com/office/drawing/2014/main" id="{38B8D7A3-DA99-40ED-80EE-6F8A4320DEFD}"/>
                </a:ext>
              </a:extLst>
            </p:cNvPr>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55" name="Shape 931">
            <a:extLst>
              <a:ext uri="{FF2B5EF4-FFF2-40B4-BE49-F238E27FC236}">
                <a16:creationId xmlns:a16="http://schemas.microsoft.com/office/drawing/2014/main" id="{ED81C34A-5A71-41D9-8AB4-DDAFA66336C9}"/>
              </a:ext>
            </a:extLst>
          </p:cNvPr>
          <p:cNvGrpSpPr/>
          <p:nvPr/>
        </p:nvGrpSpPr>
        <p:grpSpPr>
          <a:xfrm>
            <a:off x="3017370" y="1431017"/>
            <a:ext cx="276664" cy="276664"/>
            <a:chOff x="6649150" y="309350"/>
            <a:chExt cx="395800" cy="395800"/>
          </a:xfrm>
        </p:grpSpPr>
        <p:sp>
          <p:nvSpPr>
            <p:cNvPr id="56" name="Shape 932">
              <a:extLst>
                <a:ext uri="{FF2B5EF4-FFF2-40B4-BE49-F238E27FC236}">
                  <a16:creationId xmlns:a16="http://schemas.microsoft.com/office/drawing/2014/main" id="{BBB45E88-42AB-4ED7-8B94-71460BA7B1A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 name="Shape 933">
              <a:extLst>
                <a:ext uri="{FF2B5EF4-FFF2-40B4-BE49-F238E27FC236}">
                  <a16:creationId xmlns:a16="http://schemas.microsoft.com/office/drawing/2014/main" id="{A35584EA-18E6-446B-B68F-A6C178878AEA}"/>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8" name="Shape 934">
              <a:extLst>
                <a:ext uri="{FF2B5EF4-FFF2-40B4-BE49-F238E27FC236}">
                  <a16:creationId xmlns:a16="http://schemas.microsoft.com/office/drawing/2014/main" id="{DB9A153B-FCD8-4168-9072-B0F4D433CFD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935">
              <a:extLst>
                <a:ext uri="{FF2B5EF4-FFF2-40B4-BE49-F238E27FC236}">
                  <a16:creationId xmlns:a16="http://schemas.microsoft.com/office/drawing/2014/main" id="{F685FF49-6707-4D66-9D6C-4F5E6668DC63}"/>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0" name="Shape 936">
              <a:extLst>
                <a:ext uri="{FF2B5EF4-FFF2-40B4-BE49-F238E27FC236}">
                  <a16:creationId xmlns:a16="http://schemas.microsoft.com/office/drawing/2014/main" id="{BC8429F1-C214-4898-9378-ACD15E8F1C1E}"/>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1" name="Shape 937">
              <a:extLst>
                <a:ext uri="{FF2B5EF4-FFF2-40B4-BE49-F238E27FC236}">
                  <a16:creationId xmlns:a16="http://schemas.microsoft.com/office/drawing/2014/main" id="{EEFC2254-6A42-4F36-B796-204261E68B2A}"/>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 name="Shape 938">
              <a:extLst>
                <a:ext uri="{FF2B5EF4-FFF2-40B4-BE49-F238E27FC236}">
                  <a16:creationId xmlns:a16="http://schemas.microsoft.com/office/drawing/2014/main" id="{DA4745E7-714E-45F2-8698-C5FD86041057}"/>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3" name="Shape 939">
              <a:extLst>
                <a:ext uri="{FF2B5EF4-FFF2-40B4-BE49-F238E27FC236}">
                  <a16:creationId xmlns:a16="http://schemas.microsoft.com/office/drawing/2014/main" id="{0D512D64-E5D6-40A8-903B-6CCB6BCA3242}"/>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4" name="Shape 940">
              <a:extLst>
                <a:ext uri="{FF2B5EF4-FFF2-40B4-BE49-F238E27FC236}">
                  <a16:creationId xmlns:a16="http://schemas.microsoft.com/office/drawing/2014/main" id="{C12E0A33-5313-47D8-8B1B-CEE95C519426}"/>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5" name="Shape 941">
              <a:extLst>
                <a:ext uri="{FF2B5EF4-FFF2-40B4-BE49-F238E27FC236}">
                  <a16:creationId xmlns:a16="http://schemas.microsoft.com/office/drawing/2014/main" id="{39F415D6-A7A8-4EAF-81FD-50070BEAEA34}"/>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6" name="Shape 942">
              <a:extLst>
                <a:ext uri="{FF2B5EF4-FFF2-40B4-BE49-F238E27FC236}">
                  <a16:creationId xmlns:a16="http://schemas.microsoft.com/office/drawing/2014/main" id="{18C60D32-D52A-4D98-825E-2FE7F3D14929}"/>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943">
              <a:extLst>
                <a:ext uri="{FF2B5EF4-FFF2-40B4-BE49-F238E27FC236}">
                  <a16:creationId xmlns:a16="http://schemas.microsoft.com/office/drawing/2014/main" id="{81F78449-884E-4269-9A54-CE5273821261}"/>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 name="Shape 944">
              <a:extLst>
                <a:ext uri="{FF2B5EF4-FFF2-40B4-BE49-F238E27FC236}">
                  <a16:creationId xmlns:a16="http://schemas.microsoft.com/office/drawing/2014/main" id="{A292BF87-A518-4A68-A813-9CD336B8E29D}"/>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 name="Shape 945">
              <a:extLst>
                <a:ext uri="{FF2B5EF4-FFF2-40B4-BE49-F238E27FC236}">
                  <a16:creationId xmlns:a16="http://schemas.microsoft.com/office/drawing/2014/main" id="{5E6BC59A-51F4-4420-B065-8729A41EEB3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 name="Shape 946">
              <a:extLst>
                <a:ext uri="{FF2B5EF4-FFF2-40B4-BE49-F238E27FC236}">
                  <a16:creationId xmlns:a16="http://schemas.microsoft.com/office/drawing/2014/main" id="{92B21BE9-4BAB-4B8E-A9A4-F81EE1D83271}"/>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947">
              <a:extLst>
                <a:ext uri="{FF2B5EF4-FFF2-40B4-BE49-F238E27FC236}">
                  <a16:creationId xmlns:a16="http://schemas.microsoft.com/office/drawing/2014/main" id="{5A0ECADD-988E-49E9-A185-750976402627}"/>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 name="Shape 948">
              <a:extLst>
                <a:ext uri="{FF2B5EF4-FFF2-40B4-BE49-F238E27FC236}">
                  <a16:creationId xmlns:a16="http://schemas.microsoft.com/office/drawing/2014/main" id="{EDDA8FCE-A474-44C9-A05B-DC777CD84DF2}"/>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 name="Shape 949">
              <a:extLst>
                <a:ext uri="{FF2B5EF4-FFF2-40B4-BE49-F238E27FC236}">
                  <a16:creationId xmlns:a16="http://schemas.microsoft.com/office/drawing/2014/main" id="{A5634B89-04AE-42A4-B611-D7202D7F8DD8}"/>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950">
              <a:extLst>
                <a:ext uri="{FF2B5EF4-FFF2-40B4-BE49-F238E27FC236}">
                  <a16:creationId xmlns:a16="http://schemas.microsoft.com/office/drawing/2014/main" id="{7C041EF7-0B7A-44C9-9CF7-845EF9841FF1}"/>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951">
              <a:extLst>
                <a:ext uri="{FF2B5EF4-FFF2-40B4-BE49-F238E27FC236}">
                  <a16:creationId xmlns:a16="http://schemas.microsoft.com/office/drawing/2014/main" id="{8F038C77-4985-4421-8C6D-6752BCD5FE23}"/>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952">
              <a:extLst>
                <a:ext uri="{FF2B5EF4-FFF2-40B4-BE49-F238E27FC236}">
                  <a16:creationId xmlns:a16="http://schemas.microsoft.com/office/drawing/2014/main" id="{8A88D35E-947E-4D2C-B8B3-66C45ED25977}"/>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953">
              <a:extLst>
                <a:ext uri="{FF2B5EF4-FFF2-40B4-BE49-F238E27FC236}">
                  <a16:creationId xmlns:a16="http://schemas.microsoft.com/office/drawing/2014/main" id="{4C2F1EF8-B066-4C22-96CA-4B453BA46696}"/>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8" name="Shape 954">
              <a:extLst>
                <a:ext uri="{FF2B5EF4-FFF2-40B4-BE49-F238E27FC236}">
                  <a16:creationId xmlns:a16="http://schemas.microsoft.com/office/drawing/2014/main" id="{0CFFEFF5-385D-4EDD-B014-2C89D66DCFE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79" name="Rechthoek 78">
            <a:extLst>
              <a:ext uri="{FF2B5EF4-FFF2-40B4-BE49-F238E27FC236}">
                <a16:creationId xmlns:a16="http://schemas.microsoft.com/office/drawing/2014/main" id="{1E64C55F-1BEE-43CD-93D0-6F27F070675F}"/>
              </a:ext>
            </a:extLst>
          </p:cNvPr>
          <p:cNvSpPr/>
          <p:nvPr/>
        </p:nvSpPr>
        <p:spPr>
          <a:xfrm>
            <a:off x="7981507" y="4430233"/>
            <a:ext cx="744279" cy="581246"/>
          </a:xfrm>
          <a:prstGeom prst="rec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2" name="Shape 645">
            <a:extLst>
              <a:ext uri="{FF2B5EF4-FFF2-40B4-BE49-F238E27FC236}">
                <a16:creationId xmlns:a16="http://schemas.microsoft.com/office/drawing/2014/main" id="{336DA8E3-6378-42A1-B765-1B92130FBBB7}"/>
              </a:ext>
            </a:extLst>
          </p:cNvPr>
          <p:cNvGrpSpPr/>
          <p:nvPr/>
        </p:nvGrpSpPr>
        <p:grpSpPr>
          <a:xfrm>
            <a:off x="8197800" y="4463790"/>
            <a:ext cx="444168" cy="625662"/>
            <a:chOff x="4630125" y="278900"/>
            <a:chExt cx="400675" cy="456675"/>
          </a:xfrm>
        </p:grpSpPr>
        <p:sp>
          <p:nvSpPr>
            <p:cNvPr id="83" name="Shape 646">
              <a:extLst>
                <a:ext uri="{FF2B5EF4-FFF2-40B4-BE49-F238E27FC236}">
                  <a16:creationId xmlns:a16="http://schemas.microsoft.com/office/drawing/2014/main" id="{065A2EF9-D7AD-46AC-A21D-E552B374F47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647">
              <a:extLst>
                <a:ext uri="{FF2B5EF4-FFF2-40B4-BE49-F238E27FC236}">
                  <a16:creationId xmlns:a16="http://schemas.microsoft.com/office/drawing/2014/main" id="{A5BC77DE-D5E8-436C-8AAE-56C58DA48C8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648">
              <a:extLst>
                <a:ext uri="{FF2B5EF4-FFF2-40B4-BE49-F238E27FC236}">
                  <a16:creationId xmlns:a16="http://schemas.microsoft.com/office/drawing/2014/main" id="{D288DCED-489C-4C70-8561-1753C631B3FD}"/>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6" name="Shape 649">
              <a:extLst>
                <a:ext uri="{FF2B5EF4-FFF2-40B4-BE49-F238E27FC236}">
                  <a16:creationId xmlns:a16="http://schemas.microsoft.com/office/drawing/2014/main" id="{D8A460D0-3AB3-4B6C-84FC-12BB2C106521}"/>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6BD8803C-FC82-4A2A-B911-2706254F1F5A}"/>
              </a:ext>
            </a:extLst>
          </p:cNvPr>
          <p:cNvGraphicFramePr>
            <a:graphicFrameLocks noGrp="1"/>
          </p:cNvGraphicFramePr>
          <p:nvPr>
            <p:extLst>
              <p:ext uri="{D42A27DB-BD31-4B8C-83A1-F6EECF244321}">
                <p14:modId xmlns:p14="http://schemas.microsoft.com/office/powerpoint/2010/main" val="1896236277"/>
              </p:ext>
            </p:extLst>
          </p:nvPr>
        </p:nvGraphicFramePr>
        <p:xfrm>
          <a:off x="1087369" y="422818"/>
          <a:ext cx="6623260" cy="4301581"/>
        </p:xfrm>
        <a:graphic>
          <a:graphicData uri="http://schemas.openxmlformats.org/drawingml/2006/table">
            <a:tbl>
              <a:tblPr>
                <a:tableStyleId>{3B4B98B0-60AC-42C2-AFA5-B58CD77FA1E5}</a:tableStyleId>
              </a:tblPr>
              <a:tblGrid>
                <a:gridCol w="303281">
                  <a:extLst>
                    <a:ext uri="{9D8B030D-6E8A-4147-A177-3AD203B41FA5}">
                      <a16:colId xmlns:a16="http://schemas.microsoft.com/office/drawing/2014/main" val="1005049739"/>
                    </a:ext>
                  </a:extLst>
                </a:gridCol>
                <a:gridCol w="2381250">
                  <a:extLst>
                    <a:ext uri="{9D8B030D-6E8A-4147-A177-3AD203B41FA5}">
                      <a16:colId xmlns:a16="http://schemas.microsoft.com/office/drawing/2014/main" val="2561950926"/>
                    </a:ext>
                  </a:extLst>
                </a:gridCol>
                <a:gridCol w="3938729">
                  <a:extLst>
                    <a:ext uri="{9D8B030D-6E8A-4147-A177-3AD203B41FA5}">
                      <a16:colId xmlns:a16="http://schemas.microsoft.com/office/drawing/2014/main" val="1241134350"/>
                    </a:ext>
                  </a:extLst>
                </a:gridCol>
              </a:tblGrid>
              <a:tr h="349845">
                <a:tc>
                  <a:txBody>
                    <a:bodyPr/>
                    <a:lstStyle/>
                    <a:p>
                      <a:pPr>
                        <a:lnSpc>
                          <a:spcPct val="107000"/>
                        </a:lnSpc>
                        <a:spcAft>
                          <a:spcPts val="800"/>
                        </a:spcAft>
                      </a:pPr>
                      <a:endParaRPr lang="nl-NL" sz="14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b="1" dirty="0">
                          <a:effectLst/>
                        </a:rPr>
                        <a:t>Onderwerp</a:t>
                      </a:r>
                      <a:endParaRPr lang="nl-NL" sz="14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b="1" dirty="0">
                          <a:effectLst/>
                        </a:rPr>
                        <a:t>Bespreking</a:t>
                      </a:r>
                      <a:endParaRPr lang="nl-NL" sz="14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2673962354"/>
                  </a:ext>
                </a:extLst>
              </a:tr>
              <a:tr h="411598">
                <a:tc>
                  <a:txBody>
                    <a:bodyPr/>
                    <a:lstStyle/>
                    <a:p>
                      <a:pPr>
                        <a:lnSpc>
                          <a:spcPct val="107000"/>
                        </a:lnSpc>
                        <a:spcAft>
                          <a:spcPts val="800"/>
                        </a:spcAft>
                      </a:pPr>
                      <a:r>
                        <a:rPr lang="nl-NL" sz="1400" dirty="0">
                          <a:effectLst/>
                        </a:rPr>
                        <a:t>1</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Het belang van luisteren</a:t>
                      </a:r>
                    </a:p>
                  </a:txBody>
                  <a:tcPr marL="38006" marR="38006" marT="0" marB="0"/>
                </a:tc>
                <a:tc>
                  <a:txBody>
                    <a:bodyPr/>
                    <a:lstStyle/>
                    <a:p>
                      <a:pPr>
                        <a:lnSpc>
                          <a:spcPct val="107000"/>
                        </a:lnSpc>
                        <a:spcAft>
                          <a:spcPts val="800"/>
                        </a:spcAft>
                      </a:pPr>
                      <a:r>
                        <a:rPr lang="nl-NL" sz="1400" dirty="0">
                          <a:effectLst/>
                        </a:rPr>
                        <a:t>Luisteren + meest voorkomende klachten</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479293859"/>
                  </a:ext>
                </a:extLst>
              </a:tr>
              <a:tr h="354829">
                <a:tc>
                  <a:txBody>
                    <a:bodyPr/>
                    <a:lstStyle/>
                    <a:p>
                      <a:pPr>
                        <a:lnSpc>
                          <a:spcPct val="107000"/>
                        </a:lnSpc>
                        <a:spcAft>
                          <a:spcPts val="800"/>
                        </a:spcAft>
                      </a:pPr>
                      <a:r>
                        <a:rPr lang="nl-NL" sz="1400">
                          <a:effectLst/>
                        </a:rPr>
                        <a:t>2</a:t>
                      </a:r>
                      <a:endParaRPr lang="nl-NL" sz="140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dirty="0">
                          <a:effectLst/>
                        </a:rPr>
                        <a:t>Wat is chronische pijn?</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dirty="0">
                          <a:effectLst/>
                        </a:rPr>
                        <a:t>Oorzaak en herkenning + Positieve gezondheid</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3530303718"/>
                  </a:ext>
                </a:extLst>
              </a:tr>
              <a:tr h="847647">
                <a:tc>
                  <a:txBody>
                    <a:bodyPr/>
                    <a:lstStyle/>
                    <a:p>
                      <a:pPr>
                        <a:lnSpc>
                          <a:spcPct val="107000"/>
                        </a:lnSpc>
                        <a:spcAft>
                          <a:spcPts val="800"/>
                        </a:spcAft>
                      </a:pPr>
                      <a:r>
                        <a:rPr lang="nl-NL" sz="1400" dirty="0">
                          <a:effectLst/>
                        </a:rPr>
                        <a:t>3</a:t>
                      </a:r>
                    </a:p>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4</a:t>
                      </a:r>
                    </a:p>
                  </a:txBody>
                  <a:tcPr marL="38006" marR="38006" marT="0" marB="0"/>
                </a:tc>
                <a:tc>
                  <a:txBody>
                    <a:bodyPr/>
                    <a:lstStyle/>
                    <a:p>
                      <a:pPr>
                        <a:lnSpc>
                          <a:spcPct val="107000"/>
                        </a:lnSpc>
                        <a:spcAft>
                          <a:spcPts val="800"/>
                        </a:spcAft>
                      </a:pPr>
                      <a:r>
                        <a:rPr lang="nl-NL" sz="1400" dirty="0">
                          <a:effectLst/>
                        </a:rPr>
                        <a:t>Omgaan met onbegrip</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mn-lt"/>
                          <a:ea typeface="+mn-ea"/>
                          <a:cs typeface="+mn-cs"/>
                          <a:sym typeface="Arial"/>
                        </a:rPr>
                        <a:t>Balans tussen draaglast en draagkracht</a:t>
                      </a:r>
                    </a:p>
                  </a:txBody>
                  <a:tcPr marL="38006" marR="38006" marT="0" marB="0"/>
                </a:tc>
                <a:tc>
                  <a:txBody>
                    <a:bodyPr/>
                    <a:lstStyle/>
                    <a:p>
                      <a:pPr>
                        <a:lnSpc>
                          <a:spcPct val="107000"/>
                        </a:lnSpc>
                        <a:spcAft>
                          <a:spcPts val="800"/>
                        </a:spcAft>
                      </a:pPr>
                      <a:r>
                        <a:rPr lang="nl-NL" sz="1400" dirty="0">
                          <a:effectLst/>
                        </a:rPr>
                        <a:t>Tips voor jou en je omgeving</a:t>
                      </a:r>
                    </a:p>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Hoe vergroot je je draagkracht</a:t>
                      </a:r>
                    </a:p>
                  </a:txBody>
                  <a:tcPr marL="38006" marR="38006" marT="0" marB="0"/>
                </a:tc>
                <a:extLst>
                  <a:ext uri="{0D108BD9-81ED-4DB2-BD59-A6C34878D82A}">
                    <a16:rowId xmlns:a16="http://schemas.microsoft.com/office/drawing/2014/main" val="4074375092"/>
                  </a:ext>
                </a:extLst>
              </a:tr>
              <a:tr h="502675">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5</a:t>
                      </a:r>
                    </a:p>
                  </a:txBody>
                  <a:tcPr marL="38006" marR="38006" marT="0" marB="0"/>
                </a:tc>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Communiceren met je huisarts</a:t>
                      </a:r>
                    </a:p>
                  </a:txBody>
                  <a:tcPr marL="38006" marR="38006" marT="0" marB="0"/>
                </a:tc>
                <a:tc>
                  <a:txBody>
                    <a:bodyPr/>
                    <a:lstStyle/>
                    <a:p>
                      <a:pPr>
                        <a:lnSpc>
                          <a:spcPct val="107000"/>
                        </a:lnSpc>
                        <a:spcAft>
                          <a:spcPts val="800"/>
                        </a:spcAft>
                      </a:pPr>
                      <a:r>
                        <a:rPr lang="nl-NL" sz="1400" dirty="0">
                          <a:effectLst/>
                        </a:rPr>
                        <a:t>Hoe kan je zorgvuldig communiceren</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1186546310"/>
                  </a:ext>
                </a:extLst>
              </a:tr>
              <a:tr h="335116">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6</a:t>
                      </a:r>
                    </a:p>
                  </a:txBody>
                  <a:tcPr marL="38006" marR="38006" marT="0" marB="0"/>
                </a:tc>
                <a:tc>
                  <a:txBody>
                    <a:bodyPr/>
                    <a:lstStyle/>
                    <a:p>
                      <a:pPr>
                        <a:lnSpc>
                          <a:spcPct val="107000"/>
                        </a:lnSpc>
                        <a:spcAft>
                          <a:spcPts val="800"/>
                        </a:spcAft>
                      </a:pPr>
                      <a:r>
                        <a:rPr lang="nl-NL" sz="1400" dirty="0">
                          <a:effectLst/>
                        </a:rPr>
                        <a:t>Persoonlijk leiderschap</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kumimoji="0" lang="nl-NL" sz="1400" b="0" i="0" u="none" strike="noStrike" kern="0" cap="none" spc="0" normalizeH="0" baseline="0" noProof="0" dirty="0">
                          <a:ln>
                            <a:noFill/>
                          </a:ln>
                          <a:solidFill>
                            <a:srgbClr val="000000"/>
                          </a:solidFill>
                          <a:effectLst/>
                          <a:uLnTx/>
                          <a:uFillTx/>
                          <a:latin typeface="+mn-lt"/>
                          <a:ea typeface="+mn-ea"/>
                          <a:cs typeface="+mn-cs"/>
                          <a:sym typeface="Arial"/>
                        </a:rPr>
                        <a:t>Communicatie met jezelf en je omgeving</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2980018660"/>
                  </a:ext>
                </a:extLst>
              </a:tr>
              <a:tr h="573870">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7</a:t>
                      </a:r>
                    </a:p>
                  </a:txBody>
                  <a:tcPr marL="38006" marR="38006" marT="0" marB="0"/>
                </a:tc>
                <a:tc>
                  <a:txBody>
                    <a:bodyPr/>
                    <a:lstStyle/>
                    <a:p>
                      <a:pPr>
                        <a:lnSpc>
                          <a:spcPct val="107000"/>
                        </a:lnSpc>
                        <a:spcAft>
                          <a:spcPts val="800"/>
                        </a:spcAft>
                      </a:pPr>
                      <a:r>
                        <a:rPr lang="nl-NL" sz="1400" dirty="0">
                          <a:effectLst/>
                        </a:rPr>
                        <a:t>Kijken naar je eigen mogelijkheden</a:t>
                      </a:r>
                    </a:p>
                  </a:txBody>
                  <a:tcPr marL="38006" marR="38006" marT="0" marB="0"/>
                </a:tc>
                <a:tc>
                  <a:txBody>
                    <a:bodyPr/>
                    <a:lstStyle/>
                    <a:p>
                      <a:pPr>
                        <a:lnSpc>
                          <a:spcPct val="107000"/>
                        </a:lnSpc>
                        <a:spcAft>
                          <a:spcPts val="800"/>
                        </a:spcAft>
                      </a:pPr>
                      <a:r>
                        <a:rPr lang="nl-NL" sz="1400" dirty="0">
                          <a:effectLst/>
                        </a:rPr>
                        <a:t>Doelen stellen, mogelijkheden zoeken</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183799309"/>
                  </a:ext>
                </a:extLst>
              </a:tr>
              <a:tr h="690871">
                <a:tc>
                  <a:txBody>
                    <a:bodyPr/>
                    <a:lstStyle/>
                    <a:p>
                      <a:pPr>
                        <a:lnSpc>
                          <a:spcPct val="107000"/>
                        </a:lnSpc>
                        <a:spcAft>
                          <a:spcPts val="800"/>
                        </a:spcAft>
                      </a:pPr>
                      <a:r>
                        <a:rPr lang="nl-NL" sz="1400" dirty="0">
                          <a:effectLst/>
                        </a:rPr>
                        <a:t>8</a:t>
                      </a:r>
                    </a:p>
                    <a:p>
                      <a:pPr>
                        <a:lnSpc>
                          <a:spcPct val="107000"/>
                        </a:lnSpc>
                        <a:spcAft>
                          <a:spcPts val="800"/>
                        </a:spcAft>
                      </a:pPr>
                      <a:r>
                        <a:rPr lang="nl-NL" sz="1400" dirty="0">
                          <a:effectLst/>
                        </a:rPr>
                        <a:t>9</a:t>
                      </a:r>
                    </a:p>
                  </a:txBody>
                  <a:tcPr marL="38006" marR="38006" marT="0" marB="0"/>
                </a:tc>
                <a:tc>
                  <a:txBody>
                    <a:bodyPr/>
                    <a:lstStyle/>
                    <a:p>
                      <a:pPr>
                        <a:lnSpc>
                          <a:spcPct val="107000"/>
                        </a:lnSpc>
                        <a:spcAft>
                          <a:spcPts val="800"/>
                        </a:spcAft>
                      </a:pPr>
                      <a:r>
                        <a:rPr lang="nl-NL" sz="1400" dirty="0">
                          <a:effectLst/>
                        </a:rPr>
                        <a:t>Nieuwe inzichten</a:t>
                      </a:r>
                    </a:p>
                    <a:p>
                      <a:pPr>
                        <a:lnSpc>
                          <a:spcPct val="107000"/>
                        </a:lnSpc>
                        <a:spcAft>
                          <a:spcPts val="800"/>
                        </a:spcAft>
                      </a:pPr>
                      <a:r>
                        <a:rPr lang="nl-NL" sz="1400" dirty="0">
                          <a:effectLst/>
                        </a:rPr>
                        <a:t>Naastenbijeenkomst</a:t>
                      </a:r>
                    </a:p>
                  </a:txBody>
                  <a:tcPr marL="38006" marR="38006" marT="0" marB="0"/>
                </a:tc>
                <a:tc>
                  <a:txBody>
                    <a:bodyPr/>
                    <a:lstStyle/>
                    <a:p>
                      <a:pPr>
                        <a:lnSpc>
                          <a:spcPct val="107000"/>
                        </a:lnSpc>
                        <a:spcAft>
                          <a:spcPts val="800"/>
                        </a:spcAft>
                      </a:pPr>
                      <a:r>
                        <a:rPr lang="nl-NL" sz="1400" dirty="0">
                          <a:effectLst/>
                        </a:rPr>
                        <a:t>Ontdekken van nieuwe inzichten</a:t>
                      </a:r>
                    </a:p>
                    <a:p>
                      <a:pPr>
                        <a:lnSpc>
                          <a:spcPct val="107000"/>
                        </a:lnSpc>
                        <a:spcAft>
                          <a:spcPts val="800"/>
                        </a:spcAft>
                      </a:pPr>
                      <a:r>
                        <a:rPr lang="nl-NL" sz="1400" dirty="0">
                          <a:effectLst/>
                        </a:rPr>
                        <a:t>Wat betekent chronische pijn voor jou als naaste</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3974698397"/>
                  </a:ext>
                </a:extLst>
              </a:tr>
              <a:tr h="235130">
                <a:tc>
                  <a:txBody>
                    <a:bodyPr/>
                    <a:lstStyle/>
                    <a:p>
                      <a:pPr>
                        <a:lnSpc>
                          <a:spcPct val="107000"/>
                        </a:lnSpc>
                        <a:spcAft>
                          <a:spcPts val="800"/>
                        </a:spcAft>
                      </a:pPr>
                      <a:r>
                        <a:rPr lang="nl-NL" sz="1400" dirty="0">
                          <a:effectLst/>
                          <a:latin typeface="Arial Nova" panose="020B0504020202020204" pitchFamily="34" charset="0"/>
                          <a:ea typeface="Calibri" panose="020F0502020204030204" pitchFamily="34" charset="0"/>
                          <a:cs typeface="Times New Roman" panose="02020603050405020304" pitchFamily="18" charset="0"/>
                        </a:rPr>
                        <a:t>10</a:t>
                      </a:r>
                    </a:p>
                  </a:txBody>
                  <a:tcPr marL="38006" marR="38006" marT="0" marB="0"/>
                </a:tc>
                <a:tc>
                  <a:txBody>
                    <a:bodyPr/>
                    <a:lstStyle/>
                    <a:p>
                      <a:pPr>
                        <a:lnSpc>
                          <a:spcPct val="107000"/>
                        </a:lnSpc>
                        <a:spcAft>
                          <a:spcPts val="800"/>
                        </a:spcAft>
                      </a:pPr>
                      <a:r>
                        <a:rPr lang="nl-NL" sz="1400">
                          <a:effectLst/>
                        </a:rPr>
                        <a:t>En nu verder …</a:t>
                      </a:r>
                      <a:endParaRPr lang="nl-NL" sz="140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tc>
                  <a:txBody>
                    <a:bodyPr/>
                    <a:lstStyle/>
                    <a:p>
                      <a:pPr>
                        <a:lnSpc>
                          <a:spcPct val="107000"/>
                        </a:lnSpc>
                        <a:spcAft>
                          <a:spcPts val="800"/>
                        </a:spcAft>
                      </a:pPr>
                      <a:r>
                        <a:rPr lang="nl-NL" sz="1400" dirty="0">
                          <a:effectLst/>
                        </a:rPr>
                        <a:t>Wat kan ik zelf doen en wat neem ik mee</a:t>
                      </a:r>
                      <a:endParaRPr lang="nl-NL" sz="1400" dirty="0">
                        <a:effectLst/>
                        <a:latin typeface="Arial Nova" panose="020B0504020202020204" pitchFamily="34" charset="0"/>
                        <a:ea typeface="Calibri" panose="020F0502020204030204" pitchFamily="34" charset="0"/>
                        <a:cs typeface="Times New Roman" panose="02020603050405020304" pitchFamily="18" charset="0"/>
                      </a:endParaRPr>
                    </a:p>
                  </a:txBody>
                  <a:tcPr marL="38006" marR="38006" marT="0" marB="0"/>
                </a:tc>
                <a:extLst>
                  <a:ext uri="{0D108BD9-81ED-4DB2-BD59-A6C34878D82A}">
                    <a16:rowId xmlns:a16="http://schemas.microsoft.com/office/drawing/2014/main" val="377103030"/>
                  </a:ext>
                </a:extLst>
              </a:tr>
            </a:tbl>
          </a:graphicData>
        </a:graphic>
      </p:graphicFrame>
      <p:sp>
        <p:nvSpPr>
          <p:cNvPr id="10" name="Rechthoek 9">
            <a:extLst>
              <a:ext uri="{FF2B5EF4-FFF2-40B4-BE49-F238E27FC236}">
                <a16:creationId xmlns:a16="http://schemas.microsoft.com/office/drawing/2014/main" id="{0CCED6BB-0D2C-4382-9312-4D6CD103666B}"/>
              </a:ext>
            </a:extLst>
          </p:cNvPr>
          <p:cNvSpPr/>
          <p:nvPr/>
        </p:nvSpPr>
        <p:spPr>
          <a:xfrm>
            <a:off x="0" y="354419"/>
            <a:ext cx="701664" cy="619354"/>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Shape 645">
            <a:extLst>
              <a:ext uri="{FF2B5EF4-FFF2-40B4-BE49-F238E27FC236}">
                <a16:creationId xmlns:a16="http://schemas.microsoft.com/office/drawing/2014/main" id="{F47152DA-5500-4AA8-9E58-F4A0FFD18E7E}"/>
              </a:ext>
            </a:extLst>
          </p:cNvPr>
          <p:cNvGrpSpPr/>
          <p:nvPr/>
        </p:nvGrpSpPr>
        <p:grpSpPr>
          <a:xfrm>
            <a:off x="187940" y="354419"/>
            <a:ext cx="444168" cy="625662"/>
            <a:chOff x="4630125" y="278900"/>
            <a:chExt cx="400675" cy="456675"/>
          </a:xfrm>
        </p:grpSpPr>
        <p:sp>
          <p:nvSpPr>
            <p:cNvPr id="12" name="Shape 646">
              <a:extLst>
                <a:ext uri="{FF2B5EF4-FFF2-40B4-BE49-F238E27FC236}">
                  <a16:creationId xmlns:a16="http://schemas.microsoft.com/office/drawing/2014/main" id="{CFEAFD84-B43A-46F3-AF37-1A55EF437D8B}"/>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47">
              <a:extLst>
                <a:ext uri="{FF2B5EF4-FFF2-40B4-BE49-F238E27FC236}">
                  <a16:creationId xmlns:a16="http://schemas.microsoft.com/office/drawing/2014/main" id="{A2A22B26-D8A6-4642-9434-BF223F98E5DA}"/>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648">
              <a:extLst>
                <a:ext uri="{FF2B5EF4-FFF2-40B4-BE49-F238E27FC236}">
                  <a16:creationId xmlns:a16="http://schemas.microsoft.com/office/drawing/2014/main" id="{862C2BBF-5F0A-4774-8662-35C7DDEF8F1B}"/>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649">
              <a:extLst>
                <a:ext uri="{FF2B5EF4-FFF2-40B4-BE49-F238E27FC236}">
                  <a16:creationId xmlns:a16="http://schemas.microsoft.com/office/drawing/2014/main" id="{6AEB4884-C2A2-4325-8182-B45B98D383B3}"/>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6" name="Tijdelijke aanduiding voor inhoud 4">
            <a:extLst>
              <a:ext uri="{FF2B5EF4-FFF2-40B4-BE49-F238E27FC236}">
                <a16:creationId xmlns:a16="http://schemas.microsoft.com/office/drawing/2014/main" id="{C734D94E-895D-4735-8FFB-84F30A857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104" y="1214953"/>
            <a:ext cx="4397220" cy="3294852"/>
          </a:xfrm>
          <a:prstGeom prst="rect">
            <a:avLst/>
          </a:prstGeom>
          <a:ln w="76200">
            <a:solidFill>
              <a:schemeClr val="bg1"/>
            </a:solidFill>
          </a:ln>
        </p:spPr>
      </p:pic>
      <p:sp>
        <p:nvSpPr>
          <p:cNvPr id="7" name="Shape 389">
            <a:extLst>
              <a:ext uri="{FF2B5EF4-FFF2-40B4-BE49-F238E27FC236}">
                <a16:creationId xmlns:a16="http://schemas.microsoft.com/office/drawing/2014/main" id="{0043C3DD-4C8D-47E2-B1BF-7AD72B9C4A6E}"/>
              </a:ext>
            </a:extLst>
          </p:cNvPr>
          <p:cNvSpPr txBox="1">
            <a:spLocks/>
          </p:cNvSpPr>
          <p:nvPr/>
        </p:nvSpPr>
        <p:spPr>
          <a:xfrm>
            <a:off x="864782" y="2181884"/>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3200" dirty="0">
                <a:solidFill>
                  <a:schemeClr val="bg1"/>
                </a:solidFill>
                <a:latin typeface="Bebas Neue" panose="020B0606020202050201" pitchFamily="34" charset="0"/>
              </a:rPr>
              <a:t>Oorzaak</a:t>
            </a:r>
          </a:p>
          <a:p>
            <a:r>
              <a:rPr lang="nl-NL" sz="3200" dirty="0">
                <a:solidFill>
                  <a:schemeClr val="bg1"/>
                </a:solidFill>
                <a:latin typeface="Bebas Neue" panose="020B0606020202050201" pitchFamily="34" charset="0"/>
              </a:rPr>
              <a:t>-</a:t>
            </a:r>
          </a:p>
          <a:p>
            <a:r>
              <a:rPr lang="nl-NL" sz="3200" dirty="0">
                <a:solidFill>
                  <a:schemeClr val="bg1"/>
                </a:solidFill>
                <a:latin typeface="Bebas Neue" panose="020B0606020202050201" pitchFamily="34" charset="0"/>
              </a:rPr>
              <a:t>herkenning</a:t>
            </a:r>
            <a:endParaRPr lang="en" sz="3200" dirty="0">
              <a:solidFill>
                <a:schemeClr val="bg1"/>
              </a:solidFill>
              <a:latin typeface="Bebas Neue" panose="020B0606020202050201" pitchFamily="34" charset="0"/>
            </a:endParaRPr>
          </a:p>
        </p:txBody>
      </p:sp>
      <p:sp>
        <p:nvSpPr>
          <p:cNvPr id="8" name="Rechthoek 7">
            <a:extLst>
              <a:ext uri="{FF2B5EF4-FFF2-40B4-BE49-F238E27FC236}">
                <a16:creationId xmlns:a16="http://schemas.microsoft.com/office/drawing/2014/main" id="{5CFE1F85-A352-4DAB-91A9-2E8A7E2AC07D}"/>
              </a:ext>
            </a:extLst>
          </p:cNvPr>
          <p:cNvSpPr/>
          <p:nvPr/>
        </p:nvSpPr>
        <p:spPr>
          <a:xfrm>
            <a:off x="8038213" y="4467439"/>
            <a:ext cx="715927" cy="676061"/>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Shape 645">
            <a:extLst>
              <a:ext uri="{FF2B5EF4-FFF2-40B4-BE49-F238E27FC236}">
                <a16:creationId xmlns:a16="http://schemas.microsoft.com/office/drawing/2014/main" id="{6C0217F6-34D6-4874-9317-348373C05EF7}"/>
              </a:ext>
            </a:extLst>
          </p:cNvPr>
          <p:cNvGrpSpPr/>
          <p:nvPr/>
        </p:nvGrpSpPr>
        <p:grpSpPr>
          <a:xfrm>
            <a:off x="8197800" y="4463790"/>
            <a:ext cx="444168" cy="625662"/>
            <a:chOff x="4630125" y="278900"/>
            <a:chExt cx="400675" cy="456675"/>
          </a:xfrm>
        </p:grpSpPr>
        <p:sp>
          <p:nvSpPr>
            <p:cNvPr id="10" name="Shape 646">
              <a:extLst>
                <a:ext uri="{FF2B5EF4-FFF2-40B4-BE49-F238E27FC236}">
                  <a16:creationId xmlns:a16="http://schemas.microsoft.com/office/drawing/2014/main" id="{79E4184F-0C0C-4A2C-AFC0-6F8D51B7AA07}"/>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647">
              <a:extLst>
                <a:ext uri="{FF2B5EF4-FFF2-40B4-BE49-F238E27FC236}">
                  <a16:creationId xmlns:a16="http://schemas.microsoft.com/office/drawing/2014/main" id="{BB22BD17-A759-4C83-AD1E-F90A9041B13B}"/>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48">
              <a:extLst>
                <a:ext uri="{FF2B5EF4-FFF2-40B4-BE49-F238E27FC236}">
                  <a16:creationId xmlns:a16="http://schemas.microsoft.com/office/drawing/2014/main" id="{02F2F328-FCC8-472C-AF48-8F26648193A3}"/>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49">
              <a:extLst>
                <a:ext uri="{FF2B5EF4-FFF2-40B4-BE49-F238E27FC236}">
                  <a16:creationId xmlns:a16="http://schemas.microsoft.com/office/drawing/2014/main" id="{1273C73C-1F55-4F58-BD4E-50494D8AB3BD}"/>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Shape 562"/>
          <p:cNvSpPr txBox="1">
            <a:spLocks noGrp="1"/>
          </p:cNvSpPr>
          <p:nvPr>
            <p:ph type="body" idx="4294967295"/>
          </p:nvPr>
        </p:nvSpPr>
        <p:spPr>
          <a:xfrm>
            <a:off x="1159236" y="2160072"/>
            <a:ext cx="4653229" cy="799657"/>
          </a:xfrm>
          <a:prstGeom prst="rect">
            <a:avLst/>
          </a:prstGeom>
        </p:spPr>
        <p:txBody>
          <a:bodyPr wrap="square" lIns="91425" tIns="91425" rIns="91425" bIns="91425" anchor="ctr" anchorCtr="0">
            <a:noAutofit/>
          </a:bodyPr>
          <a:lstStyle/>
          <a:p>
            <a:pPr lvl="0" rtl="0">
              <a:spcBef>
                <a:spcPts val="0"/>
              </a:spcBef>
              <a:buNone/>
            </a:pPr>
            <a:r>
              <a:rPr lang="nl-NL" sz="4800" dirty="0">
                <a:solidFill>
                  <a:srgbClr val="02BDC7"/>
                </a:solidFill>
                <a:latin typeface="Bebas Neue" panose="020B0606020202050201" pitchFamily="34" charset="0"/>
                <a:ea typeface="Roboto Slab Light"/>
                <a:cs typeface="Roboto Slab Light"/>
                <a:sym typeface="Roboto Slab Light"/>
              </a:rPr>
              <a:t>Wat biedt </a:t>
            </a:r>
          </a:p>
          <a:p>
            <a:pPr lvl="0" rtl="0">
              <a:spcBef>
                <a:spcPts val="0"/>
              </a:spcBef>
              <a:buNone/>
            </a:pPr>
            <a:r>
              <a:rPr lang="nl-NL" sz="4800" dirty="0">
                <a:solidFill>
                  <a:srgbClr val="02BDC7"/>
                </a:solidFill>
                <a:latin typeface="Bebas Neue" panose="020B0606020202050201" pitchFamily="34" charset="0"/>
                <a:ea typeface="Roboto Slab Light"/>
                <a:cs typeface="Roboto Slab Light"/>
                <a:sym typeface="Roboto Slab Light"/>
              </a:rPr>
              <a:t>de cursus?</a:t>
            </a:r>
            <a:endParaRPr lang="en" sz="4800" dirty="0">
              <a:solidFill>
                <a:srgbClr val="02BDC7"/>
              </a:solidFill>
              <a:latin typeface="Bebas Neue" panose="020B0606020202050201" pitchFamily="34" charset="0"/>
              <a:ea typeface="Roboto Slab Light"/>
              <a:cs typeface="Roboto Slab Light"/>
              <a:sym typeface="Roboto Slab Light"/>
            </a:endParaRPr>
          </a:p>
        </p:txBody>
      </p:sp>
      <p:grpSp>
        <p:nvGrpSpPr>
          <p:cNvPr id="6" name="Shape 970">
            <a:extLst>
              <a:ext uri="{FF2B5EF4-FFF2-40B4-BE49-F238E27FC236}">
                <a16:creationId xmlns:a16="http://schemas.microsoft.com/office/drawing/2014/main" id="{4513DC3D-2386-4F5D-8888-B66B31642033}"/>
              </a:ext>
            </a:extLst>
          </p:cNvPr>
          <p:cNvGrpSpPr/>
          <p:nvPr/>
        </p:nvGrpSpPr>
        <p:grpSpPr>
          <a:xfrm>
            <a:off x="4383939" y="503125"/>
            <a:ext cx="3070861" cy="4161987"/>
            <a:chOff x="1268550" y="929175"/>
            <a:chExt cx="407950" cy="497475"/>
          </a:xfrm>
          <a:solidFill>
            <a:srgbClr val="A6BCC9"/>
          </a:solidFill>
        </p:grpSpPr>
        <p:sp>
          <p:nvSpPr>
            <p:cNvPr id="7" name="Shape 971">
              <a:extLst>
                <a:ext uri="{FF2B5EF4-FFF2-40B4-BE49-F238E27FC236}">
                  <a16:creationId xmlns:a16="http://schemas.microsoft.com/office/drawing/2014/main" id="{8FD06F2B-D57A-4042-B372-F4B61716ECBD}"/>
                </a:ext>
              </a:extLst>
            </p:cNvPr>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grpFill/>
            <a:ln w="12175" cap="rnd" cmpd="sng">
              <a:solidFill>
                <a:srgbClr val="A6BCC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972">
              <a:extLst>
                <a:ext uri="{FF2B5EF4-FFF2-40B4-BE49-F238E27FC236}">
                  <a16:creationId xmlns:a16="http://schemas.microsoft.com/office/drawing/2014/main" id="{D5BAB694-2D03-4E6B-A42F-FF9D48578396}"/>
                </a:ext>
              </a:extLst>
            </p:cNvPr>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grpFill/>
            <a:ln w="12175" cap="rnd" cmpd="sng">
              <a:solidFill>
                <a:srgbClr val="A6BCC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973">
              <a:extLst>
                <a:ext uri="{FF2B5EF4-FFF2-40B4-BE49-F238E27FC236}">
                  <a16:creationId xmlns:a16="http://schemas.microsoft.com/office/drawing/2014/main" id="{130526AD-C16D-40EB-A43E-DF58B34D4085}"/>
                </a:ext>
              </a:extLst>
            </p:cNvPr>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grpFill/>
            <a:ln w="12175" cap="rnd" cmpd="sng">
              <a:solidFill>
                <a:srgbClr val="A6BCC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7" name="Shape 424">
            <a:extLst>
              <a:ext uri="{FF2B5EF4-FFF2-40B4-BE49-F238E27FC236}">
                <a16:creationId xmlns:a16="http://schemas.microsoft.com/office/drawing/2014/main" id="{F2034853-8890-444B-B80E-39E74D85A625}"/>
              </a:ext>
            </a:extLst>
          </p:cNvPr>
          <p:cNvSpPr txBox="1">
            <a:spLocks/>
          </p:cNvSpPr>
          <p:nvPr/>
        </p:nvSpPr>
        <p:spPr>
          <a:xfrm>
            <a:off x="4879477" y="938100"/>
            <a:ext cx="2575324" cy="3267300"/>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sz="1600" dirty="0">
                <a:latin typeface="Arial Nova Light" panose="020B0304020202020204" pitchFamily="34" charset="0"/>
              </a:rPr>
              <a:t>Van elkaar leren</a:t>
            </a:r>
          </a:p>
          <a:p>
            <a:pPr marL="457200" indent="-355600">
              <a:buSzPct val="100000"/>
            </a:pPr>
            <a:endParaRPr lang="nl-NL" dirty="0">
              <a:latin typeface="Arial Nova Light" panose="020B0304020202020204" pitchFamily="34" charset="0"/>
            </a:endParaRPr>
          </a:p>
          <a:p>
            <a:pPr marL="457200" indent="-355600">
              <a:buSzPct val="100000"/>
            </a:pPr>
            <a:r>
              <a:rPr lang="nl-NL" sz="1600" dirty="0">
                <a:latin typeface="Arial Nova Light" panose="020B0304020202020204" pitchFamily="34" charset="0"/>
              </a:rPr>
              <a:t>Stappen zetten naar </a:t>
            </a:r>
          </a:p>
          <a:p>
            <a:pPr marL="457200" indent="-355600">
              <a:buSzPct val="100000"/>
            </a:pPr>
            <a:r>
              <a:rPr lang="nl-NL" sz="1600" dirty="0">
                <a:latin typeface="Arial Nova Light" panose="020B0304020202020204" pitchFamily="34" charset="0"/>
              </a:rPr>
              <a:t>zelfredzaamheid</a:t>
            </a:r>
          </a:p>
          <a:p>
            <a:pPr marL="457200" indent="-355600">
              <a:buSzPct val="100000"/>
            </a:pPr>
            <a:endParaRPr lang="nl-NL" sz="1600" dirty="0">
              <a:latin typeface="Arial Nova Light" panose="020B0304020202020204" pitchFamily="34" charset="0"/>
            </a:endParaRPr>
          </a:p>
          <a:p>
            <a:pPr marL="457200" indent="-355600">
              <a:buSzPct val="100000"/>
            </a:pPr>
            <a:r>
              <a:rPr lang="nl-NL" sz="1600" dirty="0">
                <a:latin typeface="Arial Nova Light" panose="020B0304020202020204" pitchFamily="34" charset="0"/>
              </a:rPr>
              <a:t>Nieuwe wegen ontdekken</a:t>
            </a:r>
          </a:p>
          <a:p>
            <a:pPr marL="457200" indent="-355600">
              <a:buSzPct val="100000"/>
            </a:pPr>
            <a:endParaRPr lang="nl-NL" sz="1600" dirty="0">
              <a:latin typeface="Arial Nova Light" panose="020B0304020202020204" pitchFamily="34" charset="0"/>
            </a:endParaRPr>
          </a:p>
          <a:p>
            <a:pPr marL="457200" indent="-355600">
              <a:buSzPct val="100000"/>
            </a:pPr>
            <a:r>
              <a:rPr lang="nl-NL" sz="1600" dirty="0">
                <a:latin typeface="Arial Nova Light" panose="020B0304020202020204" pitchFamily="34" charset="0"/>
              </a:rPr>
              <a:t>Echt vormgeven aan</a:t>
            </a:r>
          </a:p>
          <a:p>
            <a:pPr marL="457200" indent="-355600">
              <a:buSzPct val="100000"/>
            </a:pPr>
            <a:r>
              <a:rPr lang="nl-NL" sz="1600" dirty="0">
                <a:latin typeface="Arial Nova Light" panose="020B0304020202020204" pitchFamily="34" charset="0"/>
              </a:rPr>
              <a:t>leven met chronische pijn</a:t>
            </a:r>
          </a:p>
          <a:p>
            <a:pPr marL="457200" indent="-355600">
              <a:buSzPct val="100000"/>
            </a:pPr>
            <a:endParaRPr lang="nl-NL" sz="1600" dirty="0">
              <a:latin typeface="Arial Nova Light" panose="020B0304020202020204" pitchFamily="34" charset="0"/>
            </a:endParaRPr>
          </a:p>
          <a:p>
            <a:pPr marL="457200" indent="-355600">
              <a:buSzPct val="100000"/>
            </a:pPr>
            <a:r>
              <a:rPr lang="nl-NL" sz="1600" dirty="0">
                <a:latin typeface="Arial Nova Light" panose="020B0304020202020204" pitchFamily="34" charset="0"/>
              </a:rPr>
              <a:t>In beweging komen of</a:t>
            </a:r>
          </a:p>
          <a:p>
            <a:pPr marL="457200" indent="-355600">
              <a:buSzPct val="100000"/>
            </a:pPr>
            <a:r>
              <a:rPr lang="nl-NL" sz="1600" dirty="0">
                <a:latin typeface="Arial Nova Light" panose="020B0304020202020204" pitchFamily="34" charset="0"/>
              </a:rPr>
              <a:t>blijven</a:t>
            </a:r>
          </a:p>
          <a:p>
            <a:pPr marL="457200" indent="-355600">
              <a:buSzPct val="100000"/>
            </a:pPr>
            <a:endParaRPr lang="en" dirty="0"/>
          </a:p>
        </p:txBody>
      </p:sp>
      <p:sp>
        <p:nvSpPr>
          <p:cNvPr id="18" name="Shape 848">
            <a:extLst>
              <a:ext uri="{FF2B5EF4-FFF2-40B4-BE49-F238E27FC236}">
                <a16:creationId xmlns:a16="http://schemas.microsoft.com/office/drawing/2014/main" id="{AFB24AD8-FC11-41A6-A2AC-9C362F542F58}"/>
              </a:ext>
            </a:extLst>
          </p:cNvPr>
          <p:cNvSpPr/>
          <p:nvPr/>
        </p:nvSpPr>
        <p:spPr>
          <a:xfrm>
            <a:off x="4705325" y="1008344"/>
            <a:ext cx="283462" cy="28347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848">
            <a:extLst>
              <a:ext uri="{FF2B5EF4-FFF2-40B4-BE49-F238E27FC236}">
                <a16:creationId xmlns:a16="http://schemas.microsoft.com/office/drawing/2014/main" id="{D1CDE016-3678-4213-BFC2-832C32AD169F}"/>
              </a:ext>
            </a:extLst>
          </p:cNvPr>
          <p:cNvSpPr/>
          <p:nvPr/>
        </p:nvSpPr>
        <p:spPr>
          <a:xfrm>
            <a:off x="4737746" y="1452174"/>
            <a:ext cx="283462" cy="28347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848">
            <a:extLst>
              <a:ext uri="{FF2B5EF4-FFF2-40B4-BE49-F238E27FC236}">
                <a16:creationId xmlns:a16="http://schemas.microsoft.com/office/drawing/2014/main" id="{D99ECE05-4BFD-4E93-AE6F-D02F8A9FF43C}"/>
              </a:ext>
            </a:extLst>
          </p:cNvPr>
          <p:cNvSpPr/>
          <p:nvPr/>
        </p:nvSpPr>
        <p:spPr>
          <a:xfrm>
            <a:off x="4751765" y="2211427"/>
            <a:ext cx="283462" cy="28347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848">
            <a:extLst>
              <a:ext uri="{FF2B5EF4-FFF2-40B4-BE49-F238E27FC236}">
                <a16:creationId xmlns:a16="http://schemas.microsoft.com/office/drawing/2014/main" id="{AF8B5FC3-1907-44B8-8F4A-B8FB70D80A95}"/>
              </a:ext>
            </a:extLst>
          </p:cNvPr>
          <p:cNvSpPr/>
          <p:nvPr/>
        </p:nvSpPr>
        <p:spPr>
          <a:xfrm>
            <a:off x="4765784" y="2698833"/>
            <a:ext cx="283462" cy="28347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848">
            <a:extLst>
              <a:ext uri="{FF2B5EF4-FFF2-40B4-BE49-F238E27FC236}">
                <a16:creationId xmlns:a16="http://schemas.microsoft.com/office/drawing/2014/main" id="{175DB937-AAD7-4E60-8E4B-0CB37D7C0672}"/>
              </a:ext>
            </a:extLst>
          </p:cNvPr>
          <p:cNvSpPr/>
          <p:nvPr/>
        </p:nvSpPr>
        <p:spPr>
          <a:xfrm>
            <a:off x="4765784" y="3435359"/>
            <a:ext cx="283462" cy="28347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4A5C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9" name="Shape 389">
            <a:extLst>
              <a:ext uri="{FF2B5EF4-FFF2-40B4-BE49-F238E27FC236}">
                <a16:creationId xmlns:a16="http://schemas.microsoft.com/office/drawing/2014/main" id="{1D1EBD64-E53B-4939-B3C0-0086FCFF8961}"/>
              </a:ext>
            </a:extLst>
          </p:cNvPr>
          <p:cNvSpPr txBox="1">
            <a:spLocks/>
          </p:cNvSpPr>
          <p:nvPr/>
        </p:nvSpPr>
        <p:spPr>
          <a:xfrm>
            <a:off x="1475556" y="1448278"/>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nl-NL" sz="2800" dirty="0">
                <a:solidFill>
                  <a:schemeClr val="bg1"/>
                </a:solidFill>
                <a:latin typeface="Bebas Neue" panose="020B0606020202050201" pitchFamily="34" charset="0"/>
              </a:rPr>
              <a:t>Wat kunt u zelf doen</a:t>
            </a:r>
            <a:r>
              <a:rPr lang="en" sz="2800" dirty="0">
                <a:solidFill>
                  <a:schemeClr val="bg1"/>
                </a:solidFill>
                <a:latin typeface="Bebas Neue" panose="020B0606020202050201" pitchFamily="34" charset="0"/>
              </a:rPr>
              <a:t>?</a:t>
            </a:r>
            <a:endParaRPr lang="nl-NL" sz="2800" dirty="0">
              <a:solidFill>
                <a:schemeClr val="bg1"/>
              </a:solidFill>
              <a:latin typeface="Bebas Neue" panose="020B0606020202050201" pitchFamily="34" charset="0"/>
            </a:endParaRPr>
          </a:p>
        </p:txBody>
      </p:sp>
      <p:sp>
        <p:nvSpPr>
          <p:cNvPr id="10" name="Shape 396">
            <a:extLst>
              <a:ext uri="{FF2B5EF4-FFF2-40B4-BE49-F238E27FC236}">
                <a16:creationId xmlns:a16="http://schemas.microsoft.com/office/drawing/2014/main" id="{655E095B-27C5-4301-800F-70FFD8999168}"/>
              </a:ext>
            </a:extLst>
          </p:cNvPr>
          <p:cNvSpPr txBox="1">
            <a:spLocks/>
          </p:cNvSpPr>
          <p:nvPr/>
        </p:nvSpPr>
        <p:spPr>
          <a:xfrm>
            <a:off x="2263761" y="2116233"/>
            <a:ext cx="4444408" cy="2369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1pPr>
            <a:lvl2pPr marR="0" lvl="1"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2pPr>
            <a:lvl3pPr marR="0" lvl="2"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3pPr>
            <a:lvl4pPr marR="0" lvl="3"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4pPr>
            <a:lvl5pPr marR="0" lvl="4"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5pPr>
            <a:lvl6pPr marR="0" lvl="5"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6pPr>
            <a:lvl7pPr marR="0" lvl="6"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7pPr>
            <a:lvl8pPr marR="0" lvl="7"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8pPr>
            <a:lvl9pPr marR="0" lvl="8" algn="ctr" rtl="0">
              <a:lnSpc>
                <a:spcPct val="100000"/>
              </a:lnSpc>
              <a:spcBef>
                <a:spcPts val="0"/>
              </a:spcBef>
              <a:spcAft>
                <a:spcPts val="1000"/>
              </a:spcAft>
              <a:buClr>
                <a:srgbClr val="4A5C65"/>
              </a:buClr>
              <a:buSzPct val="100000"/>
              <a:buFont typeface="Lato Light"/>
              <a:buChar char="◦"/>
              <a:defRPr sz="3000" b="0" i="1" u="none" strike="noStrike" cap="none">
                <a:solidFill>
                  <a:srgbClr val="4A5C65"/>
                </a:solidFill>
                <a:latin typeface="Lato Light"/>
                <a:ea typeface="Lato Light"/>
                <a:cs typeface="Lato Light"/>
                <a:sym typeface="Lato Light"/>
              </a:defRPr>
            </a:lvl9pPr>
          </a:lstStyle>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sym typeface="Wingdings" panose="05000000000000000000" pitchFamily="2" charset="2"/>
              </a:rPr>
              <a:t>Actief zoeken hoe om te gaan met klachten</a:t>
            </a:r>
            <a:endParaRPr lang="nl-NL" sz="1400" i="0" dirty="0">
              <a:solidFill>
                <a:schemeClr val="bg1"/>
              </a:solidFill>
              <a:latin typeface="Arial Nova Light" panose="020B0304020202020204" pitchFamily="34" charset="0"/>
            </a:endParaRPr>
          </a:p>
          <a:p>
            <a:pPr algn="l">
              <a:spcAft>
                <a:spcPts val="0"/>
              </a:spcAft>
              <a:buClr>
                <a:schemeClr val="dk1"/>
              </a:buClr>
              <a:buSzPct val="91666"/>
              <a:buNone/>
            </a:pPr>
            <a:endParaRPr lang="nl-NL" sz="1200" i="0" dirty="0">
              <a:solidFill>
                <a:schemeClr val="bg1"/>
              </a:solidFill>
              <a:latin typeface="Arial Nova Light" panose="020B0304020202020204" pitchFamily="34" charset="0"/>
            </a:endParaRPr>
          </a:p>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rPr>
              <a:t>Acceptatie</a:t>
            </a:r>
          </a:p>
          <a:p>
            <a:pPr algn="l">
              <a:spcAft>
                <a:spcPts val="0"/>
              </a:spcAft>
              <a:buClr>
                <a:schemeClr val="dk1"/>
              </a:buClr>
              <a:buSzPct val="91666"/>
              <a:buNone/>
            </a:pPr>
            <a:endParaRPr lang="nl-NL" sz="1200" i="0" dirty="0">
              <a:solidFill>
                <a:schemeClr val="bg1"/>
              </a:solidFill>
              <a:latin typeface="Arial Nova Light" panose="020B0304020202020204" pitchFamily="34" charset="0"/>
              <a:sym typeface="Wingdings" panose="05000000000000000000" pitchFamily="2" charset="2"/>
            </a:endParaRPr>
          </a:p>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rPr>
              <a:t>Goede dagindeling</a:t>
            </a:r>
          </a:p>
          <a:p>
            <a:pPr algn="l">
              <a:spcAft>
                <a:spcPts val="0"/>
              </a:spcAft>
              <a:buClr>
                <a:schemeClr val="dk1"/>
              </a:buClr>
              <a:buSzPct val="91666"/>
              <a:buNone/>
            </a:pPr>
            <a:r>
              <a:rPr lang="nl-NL" sz="1200" i="0" dirty="0">
                <a:solidFill>
                  <a:schemeClr val="bg1"/>
                </a:solidFill>
                <a:latin typeface="Arial Nova Light" panose="020B0304020202020204" pitchFamily="34" charset="0"/>
              </a:rPr>
              <a:t>	</a:t>
            </a:r>
          </a:p>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rPr>
              <a:t>Energie verdelen</a:t>
            </a:r>
          </a:p>
          <a:p>
            <a:pPr>
              <a:spcAft>
                <a:spcPts val="0"/>
              </a:spcAft>
              <a:buClr>
                <a:schemeClr val="dk1"/>
              </a:buClr>
              <a:buSzPct val="91666"/>
              <a:buNone/>
            </a:pPr>
            <a:endParaRPr lang="nl-NL" sz="1200" i="0" dirty="0">
              <a:solidFill>
                <a:schemeClr val="bg1"/>
              </a:solidFill>
              <a:latin typeface="Arial Nova Light" panose="020B0304020202020204" pitchFamily="34" charset="0"/>
            </a:endParaRPr>
          </a:p>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rPr>
              <a:t>Eigen tempo aanhouden</a:t>
            </a:r>
          </a:p>
          <a:p>
            <a:pPr algn="l">
              <a:spcAft>
                <a:spcPts val="0"/>
              </a:spcAft>
              <a:buClr>
                <a:schemeClr val="dk1"/>
              </a:buClr>
              <a:buSzPct val="91666"/>
              <a:buNone/>
            </a:pPr>
            <a:endParaRPr lang="nl-NL" sz="1200" i="0" dirty="0">
              <a:solidFill>
                <a:schemeClr val="bg1"/>
              </a:solidFill>
              <a:latin typeface="Arial Nova Light" panose="020B0304020202020204" pitchFamily="34" charset="0"/>
            </a:endParaRPr>
          </a:p>
          <a:p>
            <a:pPr algn="l">
              <a:spcAft>
                <a:spcPts val="0"/>
              </a:spcAft>
              <a:buClr>
                <a:schemeClr val="dk1"/>
              </a:buClr>
              <a:buSzPct val="91666"/>
              <a:buNone/>
            </a:pPr>
            <a:r>
              <a:rPr lang="nl-NL" sz="1200" i="0" dirty="0">
                <a:solidFill>
                  <a:schemeClr val="bg1"/>
                </a:solidFill>
                <a:sym typeface="Wingdings" panose="05000000000000000000" pitchFamily="2" charset="2"/>
              </a:rPr>
              <a:t>  </a:t>
            </a:r>
            <a:r>
              <a:rPr lang="nl-NL" sz="1400" i="0" dirty="0">
                <a:solidFill>
                  <a:schemeClr val="bg1"/>
                </a:solidFill>
                <a:latin typeface="Arial Nova Light" panose="020B0304020202020204" pitchFamily="34" charset="0"/>
              </a:rPr>
              <a:t>Contact met lotgenoten</a:t>
            </a:r>
          </a:p>
          <a:p>
            <a:pPr algn="l">
              <a:spcAft>
                <a:spcPts val="0"/>
              </a:spcAft>
              <a:buClr>
                <a:schemeClr val="dk1"/>
              </a:buClr>
              <a:buSzPct val="91666"/>
              <a:buNone/>
            </a:pPr>
            <a:endParaRPr lang="nl-NL" sz="1400" b="1" i="0" dirty="0"/>
          </a:p>
          <a:p>
            <a:pPr>
              <a:spcAft>
                <a:spcPts val="0"/>
              </a:spcAft>
              <a:buClr>
                <a:schemeClr val="dk1"/>
              </a:buClr>
              <a:buSzPct val="91666"/>
              <a:buFont typeface="Arial"/>
              <a:buNone/>
            </a:pPr>
            <a:endParaRPr lang="nl-NL" sz="1200" i="0" dirty="0"/>
          </a:p>
          <a:p>
            <a:pPr>
              <a:spcAft>
                <a:spcPts val="0"/>
              </a:spcAft>
              <a:buClr>
                <a:schemeClr val="dk1"/>
              </a:buClr>
              <a:buSzPct val="91666"/>
              <a:buFont typeface="Arial"/>
              <a:buNone/>
            </a:pPr>
            <a:endParaRPr lang="nl-NL" sz="1200" i="0" dirty="0"/>
          </a:p>
          <a:p>
            <a:pPr>
              <a:spcAft>
                <a:spcPts val="0"/>
              </a:spcAft>
              <a:buClr>
                <a:schemeClr val="dk1"/>
              </a:buClr>
              <a:buSzPct val="91666"/>
              <a:buFont typeface="Arial"/>
              <a:buNone/>
            </a:pPr>
            <a:endParaRPr lang="nl-NL" sz="1200" i="0" dirty="0"/>
          </a:p>
          <a:p>
            <a:pPr>
              <a:buFont typeface="Lato Light"/>
              <a:buNone/>
            </a:pPr>
            <a:endParaRPr lang="nl-NL" sz="1200" i="0" dirty="0"/>
          </a:p>
        </p:txBody>
      </p:sp>
      <p:sp>
        <p:nvSpPr>
          <p:cNvPr id="11" name="Rechthoek 10">
            <a:extLst>
              <a:ext uri="{FF2B5EF4-FFF2-40B4-BE49-F238E27FC236}">
                <a16:creationId xmlns:a16="http://schemas.microsoft.com/office/drawing/2014/main" id="{5BF693D7-6614-48FF-8153-10CB734B5FB6}"/>
              </a:ext>
            </a:extLst>
          </p:cNvPr>
          <p:cNvSpPr/>
          <p:nvPr/>
        </p:nvSpPr>
        <p:spPr>
          <a:xfrm>
            <a:off x="8065330" y="4444410"/>
            <a:ext cx="702986" cy="576823"/>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 name="Shape 645">
            <a:extLst>
              <a:ext uri="{FF2B5EF4-FFF2-40B4-BE49-F238E27FC236}">
                <a16:creationId xmlns:a16="http://schemas.microsoft.com/office/drawing/2014/main" id="{EDC80C65-DCE0-49C8-980C-BA17DC6528E2}"/>
              </a:ext>
            </a:extLst>
          </p:cNvPr>
          <p:cNvGrpSpPr/>
          <p:nvPr/>
        </p:nvGrpSpPr>
        <p:grpSpPr>
          <a:xfrm>
            <a:off x="8197800" y="4463790"/>
            <a:ext cx="444168" cy="625662"/>
            <a:chOff x="4630125" y="278900"/>
            <a:chExt cx="400675" cy="456675"/>
          </a:xfrm>
        </p:grpSpPr>
        <p:sp>
          <p:nvSpPr>
            <p:cNvPr id="13" name="Shape 646">
              <a:extLst>
                <a:ext uri="{FF2B5EF4-FFF2-40B4-BE49-F238E27FC236}">
                  <a16:creationId xmlns:a16="http://schemas.microsoft.com/office/drawing/2014/main" id="{2AE71E26-1E59-4247-85D3-F72A91F18E5A}"/>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647">
              <a:extLst>
                <a:ext uri="{FF2B5EF4-FFF2-40B4-BE49-F238E27FC236}">
                  <a16:creationId xmlns:a16="http://schemas.microsoft.com/office/drawing/2014/main" id="{F69F1F4C-2237-4162-ACF7-BC93215B0BAF}"/>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648">
              <a:extLst>
                <a:ext uri="{FF2B5EF4-FFF2-40B4-BE49-F238E27FC236}">
                  <a16:creationId xmlns:a16="http://schemas.microsoft.com/office/drawing/2014/main" id="{ECA8EDE7-F898-4366-87C7-5D459D4AF822}"/>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649">
              <a:extLst>
                <a:ext uri="{FF2B5EF4-FFF2-40B4-BE49-F238E27FC236}">
                  <a16:creationId xmlns:a16="http://schemas.microsoft.com/office/drawing/2014/main" id="{C9EC0F0D-AF8A-4AC6-AAE3-F71EC2D9FC1F}"/>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13592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79" name="Tijdelijke aanduiding voor inhoud 5">
            <a:extLst>
              <a:ext uri="{FF2B5EF4-FFF2-40B4-BE49-F238E27FC236}">
                <a16:creationId xmlns:a16="http://schemas.microsoft.com/office/drawing/2014/main" id="{89AC66B3-A279-48A1-8015-D1BFA95FC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30" y="1098698"/>
            <a:ext cx="4187259" cy="3105570"/>
          </a:xfrm>
          <a:prstGeom prst="rect">
            <a:avLst/>
          </a:prstGeom>
          <a:ln w="76200">
            <a:solidFill>
              <a:schemeClr val="bg1"/>
            </a:solidFill>
          </a:ln>
        </p:spPr>
      </p:pic>
      <p:sp>
        <p:nvSpPr>
          <p:cNvPr id="80" name="Shape 389">
            <a:extLst>
              <a:ext uri="{FF2B5EF4-FFF2-40B4-BE49-F238E27FC236}">
                <a16:creationId xmlns:a16="http://schemas.microsoft.com/office/drawing/2014/main" id="{8F8450C3-9D22-43E5-A43F-58E2A6B5B03A}"/>
              </a:ext>
            </a:extLst>
          </p:cNvPr>
          <p:cNvSpPr txBox="1">
            <a:spLocks/>
          </p:cNvSpPr>
          <p:nvPr/>
        </p:nvSpPr>
        <p:spPr>
          <a:xfrm>
            <a:off x="5996763" y="2103912"/>
            <a:ext cx="2098158"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3200" dirty="0">
                <a:solidFill>
                  <a:schemeClr val="bg1"/>
                </a:solidFill>
                <a:latin typeface="Bebas Neue" panose="020B0606020202050201" pitchFamily="34" charset="0"/>
              </a:rPr>
              <a:t>Wat kan ik?</a:t>
            </a:r>
          </a:p>
          <a:p>
            <a:endParaRPr lang="nl-NL" sz="3200" dirty="0">
              <a:solidFill>
                <a:schemeClr val="bg1"/>
              </a:solidFill>
              <a:latin typeface="Bebas Neue" panose="020B0606020202050201" pitchFamily="34" charset="0"/>
            </a:endParaRPr>
          </a:p>
          <a:p>
            <a:r>
              <a:rPr lang="nl-NL" sz="3200" dirty="0">
                <a:solidFill>
                  <a:schemeClr val="bg1"/>
                </a:solidFill>
                <a:latin typeface="Bebas Neue" panose="020B0606020202050201" pitchFamily="34" charset="0"/>
              </a:rPr>
              <a:t>Wat is</a:t>
            </a:r>
          </a:p>
          <a:p>
            <a:r>
              <a:rPr lang="nl-NL" sz="3200" dirty="0">
                <a:solidFill>
                  <a:schemeClr val="bg1"/>
                </a:solidFill>
                <a:latin typeface="Bebas Neue" panose="020B0606020202050201" pitchFamily="34" charset="0"/>
              </a:rPr>
              <a:t>Haalbaar?</a:t>
            </a:r>
            <a:endParaRPr lang="en" sz="3200" dirty="0">
              <a:solidFill>
                <a:schemeClr val="bg1"/>
              </a:solidFill>
              <a:latin typeface="Bebas Neue" panose="020B0606020202050201" pitchFamily="34" charset="0"/>
            </a:endParaRPr>
          </a:p>
        </p:txBody>
      </p:sp>
      <p:sp>
        <p:nvSpPr>
          <p:cNvPr id="2" name="Rechthoek 1">
            <a:extLst>
              <a:ext uri="{FF2B5EF4-FFF2-40B4-BE49-F238E27FC236}">
                <a16:creationId xmlns:a16="http://schemas.microsoft.com/office/drawing/2014/main" id="{B2E71B97-2BA2-44B4-9671-94F32C7C7942}"/>
              </a:ext>
            </a:extLst>
          </p:cNvPr>
          <p:cNvSpPr/>
          <p:nvPr/>
        </p:nvSpPr>
        <p:spPr>
          <a:xfrm>
            <a:off x="7981507" y="4430233"/>
            <a:ext cx="744279" cy="581246"/>
          </a:xfrm>
          <a:prstGeom prst="rec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1" name="Shape 645">
            <a:extLst>
              <a:ext uri="{FF2B5EF4-FFF2-40B4-BE49-F238E27FC236}">
                <a16:creationId xmlns:a16="http://schemas.microsoft.com/office/drawing/2014/main" id="{2A06D51F-0AAD-40AF-BC42-042CC8A48D54}"/>
              </a:ext>
            </a:extLst>
          </p:cNvPr>
          <p:cNvGrpSpPr/>
          <p:nvPr/>
        </p:nvGrpSpPr>
        <p:grpSpPr>
          <a:xfrm>
            <a:off x="8197800" y="4463790"/>
            <a:ext cx="444168" cy="625662"/>
            <a:chOff x="4630125" y="278900"/>
            <a:chExt cx="400675" cy="456675"/>
          </a:xfrm>
        </p:grpSpPr>
        <p:sp>
          <p:nvSpPr>
            <p:cNvPr id="82" name="Shape 646">
              <a:extLst>
                <a:ext uri="{FF2B5EF4-FFF2-40B4-BE49-F238E27FC236}">
                  <a16:creationId xmlns:a16="http://schemas.microsoft.com/office/drawing/2014/main" id="{7F309CCD-E9FA-47B1-8327-ED4E69AFCFD4}"/>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Shape 647">
              <a:extLst>
                <a:ext uri="{FF2B5EF4-FFF2-40B4-BE49-F238E27FC236}">
                  <a16:creationId xmlns:a16="http://schemas.microsoft.com/office/drawing/2014/main" id="{0446A816-7518-4856-B179-EA2067727639}"/>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648">
              <a:extLst>
                <a:ext uri="{FF2B5EF4-FFF2-40B4-BE49-F238E27FC236}">
                  <a16:creationId xmlns:a16="http://schemas.microsoft.com/office/drawing/2014/main" id="{16FAD881-7462-4CB6-A53C-162962DC06BC}"/>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649">
              <a:extLst>
                <a:ext uri="{FF2B5EF4-FFF2-40B4-BE49-F238E27FC236}">
                  <a16:creationId xmlns:a16="http://schemas.microsoft.com/office/drawing/2014/main" id="{273DE95B-2ECC-4AD2-95C6-4B52EFD14C0E}"/>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75995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229135" y="614863"/>
            <a:ext cx="2142000" cy="2630400"/>
          </a:xfrm>
          <a:prstGeom prst="rect">
            <a:avLst/>
          </a:prstGeom>
        </p:spPr>
        <p:txBody>
          <a:bodyPr wrap="square" lIns="91425" tIns="91425" rIns="91425" bIns="91425" anchor="ctr" anchorCtr="0">
            <a:noAutofit/>
          </a:bodyPr>
          <a:lstStyle/>
          <a:p>
            <a:pPr lvl="0">
              <a:spcBef>
                <a:spcPts val="0"/>
              </a:spcBef>
              <a:buNone/>
            </a:pPr>
            <a:r>
              <a:rPr lang="nl-NL" sz="4800" dirty="0">
                <a:latin typeface="Bebas Neue" panose="020B0606020202050201" pitchFamily="34" charset="0"/>
              </a:rPr>
              <a:t>Contact</a:t>
            </a:r>
            <a:endParaRPr lang="en" sz="4800" dirty="0">
              <a:latin typeface="Bebas Neue" panose="020B0606020202050201" pitchFamily="34" charset="0"/>
            </a:endParaRPr>
          </a:p>
        </p:txBody>
      </p:sp>
      <p:sp>
        <p:nvSpPr>
          <p:cNvPr id="482" name="Shape 482"/>
          <p:cNvSpPr/>
          <p:nvPr/>
        </p:nvSpPr>
        <p:spPr>
          <a:xfrm>
            <a:off x="3000980" y="253686"/>
            <a:ext cx="2599786" cy="2630400"/>
          </a:xfrm>
          <a:prstGeom prst="ellipse">
            <a:avLst/>
          </a:prstGeom>
          <a:noFill/>
          <a:ln w="9525" cap="flat" cmpd="sng">
            <a:solidFill>
              <a:srgbClr val="FFB6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lang="en" dirty="0">
              <a:solidFill>
                <a:srgbClr val="4A5C65"/>
              </a:solidFill>
              <a:latin typeface="Lato Light"/>
              <a:ea typeface="Lato Light"/>
              <a:cs typeface="Lato Light"/>
              <a:sym typeface="Lato Light"/>
            </a:endParaRPr>
          </a:p>
        </p:txBody>
      </p:sp>
      <p:sp>
        <p:nvSpPr>
          <p:cNvPr id="483" name="Shape 483"/>
          <p:cNvSpPr/>
          <p:nvPr/>
        </p:nvSpPr>
        <p:spPr>
          <a:xfrm>
            <a:off x="3828547" y="2450691"/>
            <a:ext cx="2599786" cy="2553700"/>
          </a:xfrm>
          <a:prstGeom prst="ellipse">
            <a:avLst/>
          </a:prstGeom>
          <a:noFill/>
          <a:ln w="9525" cap="flat" cmpd="sng">
            <a:solidFill>
              <a:srgbClr val="FC4067"/>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lang="en" dirty="0">
              <a:solidFill>
                <a:srgbClr val="4A5C65"/>
              </a:solidFill>
              <a:latin typeface="Lato Light"/>
              <a:ea typeface="Lato Light"/>
              <a:cs typeface="Lato Light"/>
              <a:sym typeface="Lato Light"/>
            </a:endParaRPr>
          </a:p>
        </p:txBody>
      </p:sp>
      <p:sp>
        <p:nvSpPr>
          <p:cNvPr id="484" name="Shape 484"/>
          <p:cNvSpPr/>
          <p:nvPr/>
        </p:nvSpPr>
        <p:spPr>
          <a:xfrm>
            <a:off x="5307100" y="1045150"/>
            <a:ext cx="1948800" cy="1948800"/>
          </a:xfrm>
          <a:prstGeom prst="ellipse">
            <a:avLst/>
          </a:prstGeom>
          <a:noFill/>
          <a:ln w="9525" cap="flat" cmpd="sng">
            <a:solidFill>
              <a:srgbClr val="02BDC7"/>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lang="en" dirty="0">
              <a:solidFill>
                <a:srgbClr val="4A5C65"/>
              </a:solidFill>
              <a:latin typeface="Lato Light"/>
              <a:ea typeface="Lato Light"/>
              <a:cs typeface="Lato Light"/>
              <a:sym typeface="Lato Light"/>
            </a:endParaRPr>
          </a:p>
        </p:txBody>
      </p:sp>
      <p:sp>
        <p:nvSpPr>
          <p:cNvPr id="7" name="Shape 424">
            <a:extLst>
              <a:ext uri="{FF2B5EF4-FFF2-40B4-BE49-F238E27FC236}">
                <a16:creationId xmlns:a16="http://schemas.microsoft.com/office/drawing/2014/main" id="{E8B3B721-4F35-47EC-9601-6F433830C961}"/>
              </a:ext>
            </a:extLst>
          </p:cNvPr>
          <p:cNvSpPr txBox="1">
            <a:spLocks/>
          </p:cNvSpPr>
          <p:nvPr/>
        </p:nvSpPr>
        <p:spPr>
          <a:xfrm>
            <a:off x="4104912" y="3263579"/>
            <a:ext cx="5292300" cy="1879921"/>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dirty="0">
                <a:solidFill>
                  <a:schemeClr val="bg2"/>
                </a:solidFill>
                <a:latin typeface="Arial Nova" panose="020B0504020202020204" pitchFamily="34" charset="0"/>
                <a:ea typeface="Microsoft YaHei Light" panose="020B0502040204020203" pitchFamily="34" charset="-122"/>
              </a:rPr>
              <a:t>Aanmelden/info cursus</a:t>
            </a:r>
          </a:p>
          <a:p>
            <a:pPr marL="457200" indent="-355600">
              <a:buSzPct val="100000"/>
            </a:pPr>
            <a:endParaRPr lang="nl-NL" dirty="0">
              <a:solidFill>
                <a:schemeClr val="bg2"/>
              </a:solidFill>
              <a:latin typeface="Arial Nova" panose="020B0504020202020204" pitchFamily="34" charset="0"/>
              <a:ea typeface="Microsoft YaHei Light" panose="020B0502040204020203" pitchFamily="34" charset="-122"/>
            </a:endParaRPr>
          </a:p>
          <a:p>
            <a:pPr marL="457200" indent="-355600">
              <a:buSzPct val="100000"/>
            </a:pPr>
            <a:r>
              <a:rPr lang="nl-NL" sz="1200" dirty="0">
                <a:solidFill>
                  <a:schemeClr val="bg2"/>
                </a:solidFill>
                <a:latin typeface="Arial Nova" panose="020B0504020202020204" pitchFamily="34" charset="0"/>
                <a:ea typeface="Microsoft YaHei Light" panose="020B0502040204020203" pitchFamily="34" charset="-122"/>
                <a:hlinkClick r:id="rId3"/>
              </a:rPr>
              <a:t>debby@sterkmetpijn.nl</a:t>
            </a:r>
            <a:endParaRPr lang="nl-NL" sz="1200" dirty="0">
              <a:solidFill>
                <a:schemeClr val="bg2"/>
              </a:solidFill>
              <a:latin typeface="Arial Nova" panose="020B0504020202020204" pitchFamily="34" charset="0"/>
              <a:ea typeface="Microsoft YaHei Light" panose="020B0502040204020203" pitchFamily="34" charset="-122"/>
            </a:endParaRPr>
          </a:p>
        </p:txBody>
      </p:sp>
      <p:sp>
        <p:nvSpPr>
          <p:cNvPr id="8" name="Shape 424">
            <a:extLst>
              <a:ext uri="{FF2B5EF4-FFF2-40B4-BE49-F238E27FC236}">
                <a16:creationId xmlns:a16="http://schemas.microsoft.com/office/drawing/2014/main" id="{472072B1-41CE-496C-A2BE-D3F9F28A43DB}"/>
              </a:ext>
            </a:extLst>
          </p:cNvPr>
          <p:cNvSpPr txBox="1">
            <a:spLocks/>
          </p:cNvSpPr>
          <p:nvPr/>
        </p:nvSpPr>
        <p:spPr>
          <a:xfrm>
            <a:off x="2768977" y="741448"/>
            <a:ext cx="5292300" cy="1879921"/>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55600">
              <a:buSzPct val="100000"/>
            </a:pPr>
            <a:r>
              <a:rPr lang="nl-NL" dirty="0">
                <a:solidFill>
                  <a:schemeClr val="bg2"/>
                </a:solidFill>
                <a:latin typeface="Arial Nova" panose="020B0504020202020204" pitchFamily="34" charset="0"/>
                <a:ea typeface="Microsoft YaHei Light" panose="020B0502040204020203" pitchFamily="34" charset="-122"/>
              </a:rPr>
              <a:t>     Samenwerkingsverband</a:t>
            </a:r>
          </a:p>
          <a:p>
            <a:pPr marL="457200" indent="-355600">
              <a:buSzPct val="100000"/>
            </a:pPr>
            <a:r>
              <a:rPr lang="nl-NL" dirty="0">
                <a:solidFill>
                  <a:schemeClr val="bg2"/>
                </a:solidFill>
                <a:latin typeface="Arial Nova" panose="020B0504020202020204" pitchFamily="34" charset="0"/>
                <a:ea typeface="Microsoft YaHei Light" panose="020B0502040204020203" pitchFamily="34" charset="-122"/>
              </a:rPr>
              <a:t>     Pijnpatiënten naar één stem</a:t>
            </a:r>
          </a:p>
          <a:p>
            <a:pPr marL="457200" indent="-355600">
              <a:buSzPct val="100000"/>
            </a:pPr>
            <a:endParaRPr lang="nl-NL" dirty="0">
              <a:solidFill>
                <a:schemeClr val="bg2"/>
              </a:solidFill>
              <a:latin typeface="Arial Nova" panose="020B0504020202020204" pitchFamily="34" charset="0"/>
              <a:ea typeface="Microsoft YaHei Light" panose="020B0502040204020203" pitchFamily="34" charset="-122"/>
            </a:endParaRPr>
          </a:p>
          <a:p>
            <a:pPr marL="457200" indent="-355600">
              <a:buSzPct val="100000"/>
            </a:pPr>
            <a:r>
              <a:rPr lang="nl-NL" dirty="0">
                <a:solidFill>
                  <a:schemeClr val="bg2"/>
                </a:solidFill>
                <a:latin typeface="Arial Nova" panose="020B0504020202020204" pitchFamily="34" charset="0"/>
                <a:ea typeface="Microsoft YaHei Light" panose="020B0502040204020203" pitchFamily="34" charset="-122"/>
              </a:rPr>
              <a:t>     </a:t>
            </a:r>
            <a:r>
              <a:rPr lang="nl-NL" sz="1200" dirty="0">
                <a:solidFill>
                  <a:schemeClr val="bg2"/>
                </a:solidFill>
                <a:latin typeface="Arial Nova" panose="020B0504020202020204" pitchFamily="34" charset="0"/>
                <a:ea typeface="Microsoft YaHei Light" panose="020B0502040204020203" pitchFamily="34" charset="-122"/>
              </a:rPr>
              <a:t>info@pijnpatientennaar1stem.nl</a:t>
            </a:r>
          </a:p>
          <a:p>
            <a:pPr marL="457200" indent="-355600">
              <a:buSzPct val="100000"/>
            </a:pPr>
            <a:r>
              <a:rPr lang="nl-NL" sz="1200" dirty="0">
                <a:solidFill>
                  <a:schemeClr val="bg2"/>
                </a:solidFill>
                <a:latin typeface="Arial Nova" panose="020B0504020202020204" pitchFamily="34" charset="0"/>
                <a:ea typeface="Microsoft YaHei Light" panose="020B0502040204020203" pitchFamily="34" charset="-122"/>
              </a:rPr>
              <a:t>      www.pijnpatientennaar1stem.nl</a:t>
            </a:r>
          </a:p>
        </p:txBody>
      </p:sp>
      <p:pic>
        <p:nvPicPr>
          <p:cNvPr id="13" name="Afbeelding 12">
            <a:extLst>
              <a:ext uri="{FF2B5EF4-FFF2-40B4-BE49-F238E27FC236}">
                <a16:creationId xmlns:a16="http://schemas.microsoft.com/office/drawing/2014/main" id="{4C2D285E-40AE-488C-99B9-98E0DE124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501" y="1555103"/>
            <a:ext cx="1750753" cy="984798"/>
          </a:xfrm>
          <a:prstGeom prst="rect">
            <a:avLst/>
          </a:prstGeom>
        </p:spPr>
      </p:pic>
      <p:sp>
        <p:nvSpPr>
          <p:cNvPr id="14" name="Rechthoek 13">
            <a:extLst>
              <a:ext uri="{FF2B5EF4-FFF2-40B4-BE49-F238E27FC236}">
                <a16:creationId xmlns:a16="http://schemas.microsoft.com/office/drawing/2014/main" id="{74A8EF79-2D49-49B8-AC5F-BD09047C1E62}"/>
              </a:ext>
            </a:extLst>
          </p:cNvPr>
          <p:cNvSpPr/>
          <p:nvPr/>
        </p:nvSpPr>
        <p:spPr>
          <a:xfrm>
            <a:off x="8061277" y="4462395"/>
            <a:ext cx="645042" cy="541995"/>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Shape 645">
            <a:extLst>
              <a:ext uri="{FF2B5EF4-FFF2-40B4-BE49-F238E27FC236}">
                <a16:creationId xmlns:a16="http://schemas.microsoft.com/office/drawing/2014/main" id="{56003EBE-7271-48F3-89C8-5E28A29E0310}"/>
              </a:ext>
            </a:extLst>
          </p:cNvPr>
          <p:cNvGrpSpPr/>
          <p:nvPr/>
        </p:nvGrpSpPr>
        <p:grpSpPr>
          <a:xfrm>
            <a:off x="8197800" y="4463790"/>
            <a:ext cx="444168" cy="625662"/>
            <a:chOff x="4630125" y="278900"/>
            <a:chExt cx="400675" cy="456675"/>
          </a:xfrm>
        </p:grpSpPr>
        <p:sp>
          <p:nvSpPr>
            <p:cNvPr id="16" name="Shape 646">
              <a:extLst>
                <a:ext uri="{FF2B5EF4-FFF2-40B4-BE49-F238E27FC236}">
                  <a16:creationId xmlns:a16="http://schemas.microsoft.com/office/drawing/2014/main" id="{28E3AFAF-3790-4075-9C73-4AF87AA261D4}"/>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647">
              <a:extLst>
                <a:ext uri="{FF2B5EF4-FFF2-40B4-BE49-F238E27FC236}">
                  <a16:creationId xmlns:a16="http://schemas.microsoft.com/office/drawing/2014/main" id="{EF1D2BBD-EA34-4A8D-85B8-A9198EA51651}"/>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648">
              <a:extLst>
                <a:ext uri="{FF2B5EF4-FFF2-40B4-BE49-F238E27FC236}">
                  <a16:creationId xmlns:a16="http://schemas.microsoft.com/office/drawing/2014/main" id="{ADB6A4F4-275F-49CF-9E7D-1BC2A2F6BEEC}"/>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649">
              <a:extLst>
                <a:ext uri="{FF2B5EF4-FFF2-40B4-BE49-F238E27FC236}">
                  <a16:creationId xmlns:a16="http://schemas.microsoft.com/office/drawing/2014/main" id="{FB802AE5-DAD4-4412-AE53-F57B2BD685AE}"/>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4122FD-7481-402E-A22F-250EA6010442}"/>
              </a:ext>
            </a:extLst>
          </p:cNvPr>
          <p:cNvSpPr>
            <a:spLocks noGrp="1"/>
          </p:cNvSpPr>
          <p:nvPr>
            <p:ph type="body" idx="1"/>
          </p:nvPr>
        </p:nvSpPr>
        <p:spPr/>
        <p:txBody>
          <a:bodyPr/>
          <a:lstStyle/>
          <a:p>
            <a:pPr>
              <a:buNone/>
            </a:pPr>
            <a:r>
              <a:rPr lang="nl-NL" sz="8800" i="0" dirty="0"/>
              <a:t>Pauze</a:t>
            </a:r>
          </a:p>
        </p:txBody>
      </p:sp>
    </p:spTree>
    <p:extLst>
      <p:ext uri="{BB962C8B-B14F-4D97-AF65-F5344CB8AC3E}">
        <p14:creationId xmlns:p14="http://schemas.microsoft.com/office/powerpoint/2010/main" val="191103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C907359-CF18-4169-A217-F884054A829C}"/>
              </a:ext>
            </a:extLst>
          </p:cNvPr>
          <p:cNvSpPr>
            <a:spLocks noGrp="1"/>
          </p:cNvSpPr>
          <p:nvPr>
            <p:ph type="body" idx="1"/>
          </p:nvPr>
        </p:nvSpPr>
        <p:spPr>
          <a:xfrm>
            <a:off x="457200" y="587464"/>
            <a:ext cx="8229600" cy="519600"/>
          </a:xfrm>
        </p:spPr>
        <p:txBody>
          <a:bodyPr/>
          <a:lstStyle/>
          <a:p>
            <a:r>
              <a:rPr lang="nl-NL" sz="2400" b="1" dirty="0"/>
              <a:t>Programma </a:t>
            </a:r>
          </a:p>
        </p:txBody>
      </p:sp>
      <p:sp>
        <p:nvSpPr>
          <p:cNvPr id="4" name="Tekstvak 3">
            <a:extLst>
              <a:ext uri="{FF2B5EF4-FFF2-40B4-BE49-F238E27FC236}">
                <a16:creationId xmlns:a16="http://schemas.microsoft.com/office/drawing/2014/main" id="{E004EB02-07A7-4A7D-A04B-919895BE83BC}"/>
              </a:ext>
            </a:extLst>
          </p:cNvPr>
          <p:cNvSpPr txBox="1"/>
          <p:nvPr/>
        </p:nvSpPr>
        <p:spPr>
          <a:xfrm>
            <a:off x="1202635" y="1451113"/>
            <a:ext cx="6629400" cy="2308324"/>
          </a:xfrm>
          <a:prstGeom prst="rect">
            <a:avLst/>
          </a:prstGeom>
          <a:noFill/>
        </p:spPr>
        <p:txBody>
          <a:bodyPr wrap="square" rtlCol="0">
            <a:spAutoFit/>
          </a:bodyPr>
          <a:lstStyle/>
          <a:p>
            <a:pPr marL="342900" indent="-342900">
              <a:buFont typeface="+mj-lt"/>
              <a:buAutoNum type="arabicPeriod"/>
            </a:pPr>
            <a:r>
              <a:rPr lang="nl-NL" sz="1800" dirty="0"/>
              <a:t>Opening </a:t>
            </a:r>
          </a:p>
          <a:p>
            <a:pPr marL="342900" indent="-342900">
              <a:buFont typeface="+mj-lt"/>
              <a:buAutoNum type="arabicPeriod"/>
            </a:pPr>
            <a:r>
              <a:rPr lang="nl-NL" sz="1800" dirty="0"/>
              <a:t>Doel en opzet van de cursus</a:t>
            </a:r>
          </a:p>
          <a:p>
            <a:pPr marL="342900" indent="-342900">
              <a:buFont typeface="+mj-lt"/>
              <a:buAutoNum type="arabicPeriod"/>
            </a:pPr>
            <a:r>
              <a:rPr lang="nl-NL" sz="1800" dirty="0"/>
              <a:t>Uitleg cursus</a:t>
            </a:r>
          </a:p>
          <a:p>
            <a:pPr marL="342900" indent="-342900">
              <a:buFont typeface="+mj-lt"/>
              <a:buAutoNum type="arabicPeriod"/>
            </a:pPr>
            <a:r>
              <a:rPr lang="nl-NL" sz="1800" dirty="0"/>
              <a:t>Pauze</a:t>
            </a:r>
          </a:p>
          <a:p>
            <a:pPr marL="342900" indent="-342900">
              <a:buFont typeface="+mj-lt"/>
              <a:buAutoNum type="arabicPeriod"/>
            </a:pPr>
            <a:r>
              <a:rPr lang="nl-NL" sz="1800" dirty="0"/>
              <a:t>Presentatie bewegen</a:t>
            </a:r>
          </a:p>
          <a:p>
            <a:pPr marL="342900" indent="-342900">
              <a:buFont typeface="+mj-lt"/>
              <a:buAutoNum type="arabicPeriod"/>
            </a:pPr>
            <a:r>
              <a:rPr lang="nl-NL" sz="1800" dirty="0"/>
              <a:t>Korte impressie cursus</a:t>
            </a:r>
          </a:p>
          <a:p>
            <a:pPr marL="342900" indent="-342900">
              <a:buFont typeface="+mj-lt"/>
              <a:buAutoNum type="arabicPeriod"/>
            </a:pPr>
            <a:r>
              <a:rPr lang="nl-NL" sz="1800" dirty="0"/>
              <a:t>Vragen stellen</a:t>
            </a:r>
          </a:p>
          <a:p>
            <a:pPr marL="342900" indent="-342900">
              <a:buFont typeface="+mj-lt"/>
              <a:buAutoNum type="arabicPeriod"/>
            </a:pPr>
            <a:r>
              <a:rPr lang="nl-NL" sz="1800" dirty="0"/>
              <a:t>Afsluiting  </a:t>
            </a:r>
          </a:p>
        </p:txBody>
      </p:sp>
    </p:spTree>
    <p:extLst>
      <p:ext uri="{BB962C8B-B14F-4D97-AF65-F5344CB8AC3E}">
        <p14:creationId xmlns:p14="http://schemas.microsoft.com/office/powerpoint/2010/main" val="262117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42261" y="1552064"/>
            <a:ext cx="8229600" cy="519600"/>
          </a:xfrm>
        </p:spPr>
        <p:txBody>
          <a:bodyPr/>
          <a:lstStyle/>
          <a:p>
            <a:r>
              <a:rPr lang="nl-NL" sz="6600" b="1" dirty="0"/>
              <a:t>Bewegen</a:t>
            </a:r>
          </a:p>
          <a:p>
            <a:endParaRPr lang="nl-NL" dirty="0"/>
          </a:p>
        </p:txBody>
      </p:sp>
    </p:spTree>
    <p:extLst>
      <p:ext uri="{BB962C8B-B14F-4D97-AF65-F5344CB8AC3E}">
        <p14:creationId xmlns:p14="http://schemas.microsoft.com/office/powerpoint/2010/main" val="403661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74158" y="733358"/>
            <a:ext cx="8229600" cy="519600"/>
          </a:xfrm>
        </p:spPr>
        <p:txBody>
          <a:bodyPr/>
          <a:lstStyle/>
          <a:p>
            <a:r>
              <a:rPr lang="nl-NL" sz="6600" b="1" dirty="0"/>
              <a:t>Korte impressie</a:t>
            </a:r>
          </a:p>
          <a:p>
            <a:endParaRPr lang="nl-NL" dirty="0"/>
          </a:p>
        </p:txBody>
      </p:sp>
      <p:pic>
        <p:nvPicPr>
          <p:cNvPr id="4" name="Onlinemedia 3" title="Cursus Sterk met Pijn - voor mensen met chronische pijn">
            <a:hlinkClick r:id="" action="ppaction://media"/>
            <a:extLst>
              <a:ext uri="{FF2B5EF4-FFF2-40B4-BE49-F238E27FC236}">
                <a16:creationId xmlns:a16="http://schemas.microsoft.com/office/drawing/2014/main" id="{E2CDF0B5-472D-4D12-BF41-7F515BB6A401}"/>
              </a:ext>
            </a:extLst>
          </p:cNvPr>
          <p:cNvPicPr>
            <a:picLocks noRot="1" noChangeAspect="1"/>
          </p:cNvPicPr>
          <p:nvPr>
            <a:videoFile r:link="rId1"/>
          </p:nvPr>
        </p:nvPicPr>
        <p:blipFill>
          <a:blip r:embed="rId4"/>
          <a:stretch>
            <a:fillRect/>
          </a:stretch>
        </p:blipFill>
        <p:spPr>
          <a:xfrm>
            <a:off x="2286000" y="1838392"/>
            <a:ext cx="4572000" cy="2571750"/>
          </a:xfrm>
          <a:prstGeom prst="rect">
            <a:avLst/>
          </a:prstGeom>
        </p:spPr>
      </p:pic>
    </p:spTree>
    <p:extLst>
      <p:ext uri="{BB962C8B-B14F-4D97-AF65-F5344CB8AC3E}">
        <p14:creationId xmlns:p14="http://schemas.microsoft.com/office/powerpoint/2010/main" val="115948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42261" y="1552064"/>
            <a:ext cx="8229600" cy="519600"/>
          </a:xfrm>
        </p:spPr>
        <p:txBody>
          <a:bodyPr/>
          <a:lstStyle/>
          <a:p>
            <a:r>
              <a:rPr lang="nl-NL" sz="6600" b="1" dirty="0"/>
              <a:t>Zijn er nog vragen?</a:t>
            </a:r>
          </a:p>
          <a:p>
            <a:endParaRPr lang="nl-NL" dirty="0"/>
          </a:p>
        </p:txBody>
      </p:sp>
    </p:spTree>
    <p:extLst>
      <p:ext uri="{BB962C8B-B14F-4D97-AF65-F5344CB8AC3E}">
        <p14:creationId xmlns:p14="http://schemas.microsoft.com/office/powerpoint/2010/main" val="155747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42261" y="1552064"/>
            <a:ext cx="8229600" cy="519600"/>
          </a:xfrm>
        </p:spPr>
        <p:txBody>
          <a:bodyPr/>
          <a:lstStyle/>
          <a:p>
            <a:r>
              <a:rPr lang="nl-NL" sz="6600" b="1" dirty="0"/>
              <a:t>Bedankt voor uw komst en tot ziens!</a:t>
            </a:r>
          </a:p>
          <a:p>
            <a:endParaRPr lang="nl-NL" dirty="0"/>
          </a:p>
        </p:txBody>
      </p:sp>
    </p:spTree>
    <p:extLst>
      <p:ext uri="{BB962C8B-B14F-4D97-AF65-F5344CB8AC3E}">
        <p14:creationId xmlns:p14="http://schemas.microsoft.com/office/powerpoint/2010/main" val="360482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42261" y="1552064"/>
            <a:ext cx="8229600" cy="519600"/>
          </a:xfrm>
        </p:spPr>
        <p:txBody>
          <a:bodyPr/>
          <a:lstStyle/>
          <a:p>
            <a:r>
              <a:rPr lang="nl-NL" sz="6600" b="1" dirty="0"/>
              <a:t>Doel en opzet van de cursus</a:t>
            </a:r>
          </a:p>
          <a:p>
            <a:endParaRPr lang="nl-NL" dirty="0"/>
          </a:p>
        </p:txBody>
      </p:sp>
    </p:spTree>
    <p:extLst>
      <p:ext uri="{BB962C8B-B14F-4D97-AF65-F5344CB8AC3E}">
        <p14:creationId xmlns:p14="http://schemas.microsoft.com/office/powerpoint/2010/main" val="189966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Shape 424"/>
          <p:cNvSpPr txBox="1">
            <a:spLocks noGrp="1"/>
          </p:cNvSpPr>
          <p:nvPr>
            <p:ph type="body" idx="1"/>
          </p:nvPr>
        </p:nvSpPr>
        <p:spPr>
          <a:xfrm>
            <a:off x="2490750" y="1763502"/>
            <a:ext cx="5292300" cy="3267300"/>
          </a:xfrm>
          <a:prstGeom prst="rect">
            <a:avLst/>
          </a:prstGeom>
        </p:spPr>
        <p:txBody>
          <a:bodyPr wrap="square" lIns="91425" tIns="91425" rIns="91425" bIns="91425" anchor="t" anchorCtr="0">
            <a:noAutofit/>
          </a:bodyPr>
          <a:lstStyle/>
          <a:p>
            <a:pPr marL="457200" lvl="0" indent="-355600" rtl="0">
              <a:spcBef>
                <a:spcPts val="0"/>
              </a:spcBef>
              <a:buSzPct val="100000"/>
            </a:pPr>
            <a:r>
              <a:rPr lang="nl-NL" dirty="0"/>
              <a:t>Ervaringsdeskundige begeleiders</a:t>
            </a:r>
            <a:endParaRPr lang="en" dirty="0"/>
          </a:p>
          <a:p>
            <a:pPr marL="457200" lvl="0" indent="-355600" rtl="0">
              <a:spcBef>
                <a:spcPts val="0"/>
              </a:spcBef>
              <a:buSzPct val="100000"/>
            </a:pPr>
            <a:r>
              <a:rPr lang="nl-NL" dirty="0"/>
              <a:t>Deelnemers: min. 4 – max. 6</a:t>
            </a:r>
            <a:endParaRPr lang="en" dirty="0"/>
          </a:p>
          <a:p>
            <a:pPr marL="457200" lvl="0" indent="-355600" rtl="0">
              <a:spcBef>
                <a:spcPts val="0"/>
              </a:spcBef>
              <a:buSzPct val="100000"/>
            </a:pPr>
            <a:r>
              <a:rPr lang="nl-NL" dirty="0"/>
              <a:t>Oefeningen voor thuis</a:t>
            </a:r>
          </a:p>
          <a:p>
            <a:pPr marL="457200" lvl="0" indent="-355600"/>
            <a:r>
              <a:rPr lang="nl-NL" dirty="0"/>
              <a:t>Kosten 65 euro</a:t>
            </a:r>
          </a:p>
          <a:p>
            <a:pPr marL="457200" lvl="0" indent="-355600" rtl="0">
              <a:spcBef>
                <a:spcPts val="0"/>
              </a:spcBef>
              <a:buSzPct val="100000"/>
            </a:pPr>
            <a:r>
              <a:rPr lang="nl-NL" dirty="0"/>
              <a:t>Voorwaarde is lidmaatschap van een </a:t>
            </a:r>
            <a:r>
              <a:rPr lang="en" dirty="0"/>
              <a:t>van de aangesloten organisaties</a:t>
            </a:r>
            <a:endParaRPr lang="nl-NL" dirty="0"/>
          </a:p>
        </p:txBody>
      </p:sp>
      <p:sp>
        <p:nvSpPr>
          <p:cNvPr id="8" name="Shape 389">
            <a:extLst>
              <a:ext uri="{FF2B5EF4-FFF2-40B4-BE49-F238E27FC236}">
                <a16:creationId xmlns:a16="http://schemas.microsoft.com/office/drawing/2014/main" id="{3740040C-D6AB-4AD6-969E-775478F70594}"/>
              </a:ext>
            </a:extLst>
          </p:cNvPr>
          <p:cNvSpPr txBox="1">
            <a:spLocks/>
          </p:cNvSpPr>
          <p:nvPr/>
        </p:nvSpPr>
        <p:spPr>
          <a:xfrm>
            <a:off x="-1097158" y="1543920"/>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nl-NL" sz="2800" dirty="0">
                <a:solidFill>
                  <a:schemeClr val="bg1"/>
                </a:solidFill>
                <a:latin typeface="Bebas Neue" panose="020B0606020202050201" pitchFamily="34" charset="0"/>
              </a:rPr>
              <a:t>Ins</a:t>
            </a:r>
          </a:p>
          <a:p>
            <a:pPr algn="ctr"/>
            <a:r>
              <a:rPr lang="nl-NL" sz="2800" dirty="0">
                <a:solidFill>
                  <a:schemeClr val="bg1"/>
                </a:solidFill>
                <a:latin typeface="Bebas Neue" panose="020B0606020202050201" pitchFamily="34" charset="0"/>
              </a:rPr>
              <a:t>&amp;</a:t>
            </a:r>
          </a:p>
          <a:p>
            <a:pPr algn="ctr"/>
            <a:r>
              <a:rPr lang="nl-NL" sz="2800" dirty="0">
                <a:solidFill>
                  <a:schemeClr val="bg1"/>
                </a:solidFill>
                <a:latin typeface="Bebas Neue" panose="020B0606020202050201" pitchFamily="34" charset="0"/>
              </a:rPr>
              <a:t>outs</a:t>
            </a:r>
          </a:p>
        </p:txBody>
      </p:sp>
      <p:sp>
        <p:nvSpPr>
          <p:cNvPr id="6" name="Rechthoek 5">
            <a:extLst>
              <a:ext uri="{FF2B5EF4-FFF2-40B4-BE49-F238E27FC236}">
                <a16:creationId xmlns:a16="http://schemas.microsoft.com/office/drawing/2014/main" id="{B188B8FE-591B-4EA6-BCE4-47B3F521619F}"/>
              </a:ext>
            </a:extLst>
          </p:cNvPr>
          <p:cNvSpPr/>
          <p:nvPr/>
        </p:nvSpPr>
        <p:spPr>
          <a:xfrm>
            <a:off x="8066567" y="4423144"/>
            <a:ext cx="673396" cy="607658"/>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Shape 645">
            <a:extLst>
              <a:ext uri="{FF2B5EF4-FFF2-40B4-BE49-F238E27FC236}">
                <a16:creationId xmlns:a16="http://schemas.microsoft.com/office/drawing/2014/main" id="{B974B270-7906-448C-B8FD-A48852E64B0C}"/>
              </a:ext>
            </a:extLst>
          </p:cNvPr>
          <p:cNvGrpSpPr/>
          <p:nvPr/>
        </p:nvGrpSpPr>
        <p:grpSpPr>
          <a:xfrm>
            <a:off x="8197800" y="4463790"/>
            <a:ext cx="444168" cy="625662"/>
            <a:chOff x="4630125" y="278900"/>
            <a:chExt cx="400675" cy="456675"/>
          </a:xfrm>
        </p:grpSpPr>
        <p:sp>
          <p:nvSpPr>
            <p:cNvPr id="9" name="Shape 646">
              <a:extLst>
                <a:ext uri="{FF2B5EF4-FFF2-40B4-BE49-F238E27FC236}">
                  <a16:creationId xmlns:a16="http://schemas.microsoft.com/office/drawing/2014/main" id="{92D86F47-C51B-4E03-9920-9190E626CF60}"/>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647">
              <a:extLst>
                <a:ext uri="{FF2B5EF4-FFF2-40B4-BE49-F238E27FC236}">
                  <a16:creationId xmlns:a16="http://schemas.microsoft.com/office/drawing/2014/main" id="{02FAF79F-E6E8-440D-BFBA-221B65F15C0B}"/>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648">
              <a:extLst>
                <a:ext uri="{FF2B5EF4-FFF2-40B4-BE49-F238E27FC236}">
                  <a16:creationId xmlns:a16="http://schemas.microsoft.com/office/drawing/2014/main" id="{A23E9E60-FE0F-46DB-A4C6-07386D14E9D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49">
              <a:extLst>
                <a:ext uri="{FF2B5EF4-FFF2-40B4-BE49-F238E27FC236}">
                  <a16:creationId xmlns:a16="http://schemas.microsoft.com/office/drawing/2014/main" id="{DD04DD5A-B77C-4910-A10A-21F2454A34E0}"/>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52738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CCE31-5AE8-4CF0-BA7C-B366EE23A989}"/>
              </a:ext>
            </a:extLst>
          </p:cNvPr>
          <p:cNvSpPr>
            <a:spLocks noGrp="1"/>
          </p:cNvSpPr>
          <p:nvPr>
            <p:ph type="body" idx="1"/>
          </p:nvPr>
        </p:nvSpPr>
        <p:spPr>
          <a:xfrm>
            <a:off x="542261" y="1552064"/>
            <a:ext cx="8229600" cy="519600"/>
          </a:xfrm>
        </p:spPr>
        <p:txBody>
          <a:bodyPr/>
          <a:lstStyle/>
          <a:p>
            <a:r>
              <a:rPr lang="nl-NL" sz="6600" b="1" dirty="0"/>
              <a:t>Presentatie inhoud cursus</a:t>
            </a:r>
          </a:p>
          <a:p>
            <a:endParaRPr lang="nl-NL" dirty="0"/>
          </a:p>
        </p:txBody>
      </p:sp>
    </p:spTree>
    <p:extLst>
      <p:ext uri="{BB962C8B-B14F-4D97-AF65-F5344CB8AC3E}">
        <p14:creationId xmlns:p14="http://schemas.microsoft.com/office/powerpoint/2010/main" val="347109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0" name="Rechthoek 9">
            <a:extLst>
              <a:ext uri="{FF2B5EF4-FFF2-40B4-BE49-F238E27FC236}">
                <a16:creationId xmlns:a16="http://schemas.microsoft.com/office/drawing/2014/main" id="{0CCED6BB-0D2C-4382-9312-4D6CD103666B}"/>
              </a:ext>
            </a:extLst>
          </p:cNvPr>
          <p:cNvSpPr/>
          <p:nvPr/>
        </p:nvSpPr>
        <p:spPr>
          <a:xfrm>
            <a:off x="0" y="354419"/>
            <a:ext cx="701664" cy="619354"/>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Shape 645">
            <a:extLst>
              <a:ext uri="{FF2B5EF4-FFF2-40B4-BE49-F238E27FC236}">
                <a16:creationId xmlns:a16="http://schemas.microsoft.com/office/drawing/2014/main" id="{F47152DA-5500-4AA8-9E58-F4A0FFD18E7E}"/>
              </a:ext>
            </a:extLst>
          </p:cNvPr>
          <p:cNvGrpSpPr/>
          <p:nvPr/>
        </p:nvGrpSpPr>
        <p:grpSpPr>
          <a:xfrm>
            <a:off x="187940" y="354419"/>
            <a:ext cx="444168" cy="625662"/>
            <a:chOff x="4630125" y="278900"/>
            <a:chExt cx="400675" cy="456675"/>
          </a:xfrm>
        </p:grpSpPr>
        <p:sp>
          <p:nvSpPr>
            <p:cNvPr id="12" name="Shape 646">
              <a:extLst>
                <a:ext uri="{FF2B5EF4-FFF2-40B4-BE49-F238E27FC236}">
                  <a16:creationId xmlns:a16="http://schemas.microsoft.com/office/drawing/2014/main" id="{CFEAFD84-B43A-46F3-AF37-1A55EF437D8B}"/>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47">
              <a:extLst>
                <a:ext uri="{FF2B5EF4-FFF2-40B4-BE49-F238E27FC236}">
                  <a16:creationId xmlns:a16="http://schemas.microsoft.com/office/drawing/2014/main" id="{A2A22B26-D8A6-4642-9434-BF223F98E5DA}"/>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648">
              <a:extLst>
                <a:ext uri="{FF2B5EF4-FFF2-40B4-BE49-F238E27FC236}">
                  <a16:creationId xmlns:a16="http://schemas.microsoft.com/office/drawing/2014/main" id="{862C2BBF-5F0A-4774-8662-35C7DDEF8F1B}"/>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649">
              <a:extLst>
                <a:ext uri="{FF2B5EF4-FFF2-40B4-BE49-F238E27FC236}">
                  <a16:creationId xmlns:a16="http://schemas.microsoft.com/office/drawing/2014/main" id="{6AEB4884-C2A2-4325-8182-B45B98D383B3}"/>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9" name="Shape 411">
            <a:extLst>
              <a:ext uri="{FF2B5EF4-FFF2-40B4-BE49-F238E27FC236}">
                <a16:creationId xmlns:a16="http://schemas.microsoft.com/office/drawing/2014/main" id="{2A30D323-424F-4955-B56D-BA8186879CBE}"/>
              </a:ext>
            </a:extLst>
          </p:cNvPr>
          <p:cNvSpPr txBox="1">
            <a:spLocks/>
          </p:cNvSpPr>
          <p:nvPr/>
        </p:nvSpPr>
        <p:spPr>
          <a:xfrm>
            <a:off x="2736111" y="1978584"/>
            <a:ext cx="4917311" cy="531578"/>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r>
              <a:rPr lang="nl-NL" sz="3600" dirty="0">
                <a:solidFill>
                  <a:schemeClr val="bg2"/>
                </a:solidFill>
                <a:latin typeface="Bebas Neue" panose="020B0606020202050201" pitchFamily="34" charset="0"/>
              </a:rPr>
              <a:t>Cursus ‘Sterk met pijn’</a:t>
            </a:r>
            <a:endParaRPr lang="en" sz="3600" dirty="0">
              <a:solidFill>
                <a:schemeClr val="bg2"/>
              </a:solidFill>
              <a:latin typeface="Bebas Neue" panose="020B0606020202050201" pitchFamily="34" charset="0"/>
            </a:endParaRPr>
          </a:p>
        </p:txBody>
      </p:sp>
      <p:sp>
        <p:nvSpPr>
          <p:cNvPr id="16" name="Rechthoek 15">
            <a:extLst>
              <a:ext uri="{FF2B5EF4-FFF2-40B4-BE49-F238E27FC236}">
                <a16:creationId xmlns:a16="http://schemas.microsoft.com/office/drawing/2014/main" id="{A249EF5E-8BDC-4468-B235-9156D05C10E1}"/>
              </a:ext>
            </a:extLst>
          </p:cNvPr>
          <p:cNvSpPr/>
          <p:nvPr/>
        </p:nvSpPr>
        <p:spPr>
          <a:xfrm>
            <a:off x="2623466" y="2510162"/>
            <a:ext cx="6014788" cy="2026196"/>
          </a:xfrm>
          <a:prstGeom prst="rect">
            <a:avLst/>
          </a:prstGeom>
        </p:spPr>
        <p:txBody>
          <a:bodyPr wrap="none">
            <a:spAutoFit/>
          </a:bodyPr>
          <a:lstStyle/>
          <a:p>
            <a:pPr marL="457200" lvl="0" indent="-355600">
              <a:spcAft>
                <a:spcPts val="1000"/>
              </a:spcAft>
              <a:buClr>
                <a:srgbClr val="A6BCC9"/>
              </a:buClr>
              <a:buSzPct val="100000"/>
              <a:buFont typeface="Lato Light"/>
              <a:buChar char="○"/>
            </a:pPr>
            <a:r>
              <a:rPr lang="nl-NL" dirty="0">
                <a:solidFill>
                  <a:srgbClr val="4A5C65"/>
                </a:solidFill>
                <a:latin typeface="Lato Light"/>
                <a:sym typeface="Lato Light"/>
              </a:rPr>
              <a:t>Initiatief Samenwerkingsverband Pijnpatiënten naar één stem (SWP)</a:t>
            </a:r>
          </a:p>
          <a:p>
            <a:pPr marL="457200" lvl="0" indent="-355600">
              <a:spcAft>
                <a:spcPts val="1000"/>
              </a:spcAft>
              <a:buClr>
                <a:srgbClr val="A6BCC9"/>
              </a:buClr>
              <a:buSzPct val="100000"/>
              <a:buFont typeface="Lato Light"/>
              <a:buChar char="○"/>
            </a:pPr>
            <a:r>
              <a:rPr lang="nl-NL" dirty="0">
                <a:solidFill>
                  <a:srgbClr val="4A5C65"/>
                </a:solidFill>
                <a:latin typeface="Lato Light"/>
                <a:sym typeface="Lato Light"/>
              </a:rPr>
              <a:t>Doel van de cursus: beter leren omgaan met chronische pijn</a:t>
            </a:r>
          </a:p>
          <a:p>
            <a:pPr marL="457200" lvl="0" indent="-355600">
              <a:spcAft>
                <a:spcPts val="1000"/>
              </a:spcAft>
              <a:buClr>
                <a:srgbClr val="A6BCC9"/>
              </a:buClr>
              <a:buSzPct val="100000"/>
              <a:buFont typeface="Lato Light"/>
              <a:buChar char="○"/>
            </a:pPr>
            <a:r>
              <a:rPr lang="nl-NL" dirty="0">
                <a:solidFill>
                  <a:srgbClr val="4A5C65"/>
                </a:solidFill>
                <a:latin typeface="Lato Light"/>
                <a:sym typeface="Lato Light"/>
              </a:rPr>
              <a:t>Sleutelwoorden</a:t>
            </a:r>
          </a:p>
          <a:p>
            <a:pPr marL="101600" lvl="0">
              <a:spcAft>
                <a:spcPts val="1000"/>
              </a:spcAft>
              <a:buClr>
                <a:srgbClr val="A6BCC9"/>
              </a:buClr>
              <a:buSzPct val="100000"/>
            </a:pPr>
            <a:endParaRPr lang="nl-NL" dirty="0">
              <a:solidFill>
                <a:srgbClr val="4A5C65"/>
              </a:solidFill>
              <a:latin typeface="Lato Light"/>
              <a:sym typeface="Lato Light"/>
            </a:endParaRPr>
          </a:p>
          <a:p>
            <a:pPr marL="101600" lvl="0">
              <a:spcAft>
                <a:spcPts val="1000"/>
              </a:spcAft>
              <a:buClr>
                <a:srgbClr val="A6BCC9"/>
              </a:buClr>
              <a:buSzPct val="100000"/>
            </a:pPr>
            <a:endParaRPr lang="nl-NL" dirty="0">
              <a:solidFill>
                <a:srgbClr val="4A5C65"/>
              </a:solidFill>
              <a:latin typeface="Lato Light"/>
              <a:sym typeface="Lato Light"/>
            </a:endParaRPr>
          </a:p>
          <a:p>
            <a:pPr marL="457200" lvl="0" indent="-355600">
              <a:spcAft>
                <a:spcPts val="1000"/>
              </a:spcAft>
              <a:buClr>
                <a:srgbClr val="A6BCC9"/>
              </a:buClr>
              <a:buSzPct val="100000"/>
              <a:buFont typeface="Lato Light"/>
              <a:buChar char="○"/>
            </a:pPr>
            <a:r>
              <a:rPr lang="nl-NL" dirty="0">
                <a:solidFill>
                  <a:srgbClr val="4A5C65"/>
                </a:solidFill>
                <a:latin typeface="Lato Light"/>
                <a:sym typeface="Lato Light"/>
              </a:rPr>
              <a:t>Streven: iedere deelnemer neemt de regie weer in eigen hand</a:t>
            </a:r>
            <a:endParaRPr lang="en" dirty="0">
              <a:solidFill>
                <a:srgbClr val="4A5C65"/>
              </a:solidFill>
              <a:latin typeface="Lato Light"/>
              <a:sym typeface="Lato Light"/>
            </a:endParaRPr>
          </a:p>
        </p:txBody>
      </p:sp>
      <p:pic>
        <p:nvPicPr>
          <p:cNvPr id="17" name="Afbeelding 16">
            <a:extLst>
              <a:ext uri="{FF2B5EF4-FFF2-40B4-BE49-F238E27FC236}">
                <a16:creationId xmlns:a16="http://schemas.microsoft.com/office/drawing/2014/main" id="{7DEE7A43-15C2-45CC-B026-E368E7470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47" y="1599314"/>
            <a:ext cx="2411624" cy="1356538"/>
          </a:xfrm>
          <a:prstGeom prst="rect">
            <a:avLst/>
          </a:prstGeom>
        </p:spPr>
      </p:pic>
      <p:sp>
        <p:nvSpPr>
          <p:cNvPr id="2" name="Tekstvak 1">
            <a:extLst>
              <a:ext uri="{FF2B5EF4-FFF2-40B4-BE49-F238E27FC236}">
                <a16:creationId xmlns:a16="http://schemas.microsoft.com/office/drawing/2014/main" id="{00467DED-805F-4E71-AEE5-257F634CC4A7}"/>
              </a:ext>
            </a:extLst>
          </p:cNvPr>
          <p:cNvSpPr txBox="1"/>
          <p:nvPr/>
        </p:nvSpPr>
        <p:spPr>
          <a:xfrm>
            <a:off x="3936935" y="3421010"/>
            <a:ext cx="2038562" cy="692497"/>
          </a:xfrm>
          <a:prstGeom prst="rect">
            <a:avLst/>
          </a:prstGeom>
          <a:noFill/>
        </p:spPr>
        <p:txBody>
          <a:bodyPr wrap="square" rtlCol="0">
            <a:spAutoFit/>
          </a:bodyPr>
          <a:lstStyle/>
          <a:p>
            <a:r>
              <a:rPr lang="nl-NL" sz="1300" dirty="0">
                <a:solidFill>
                  <a:schemeClr val="bg2"/>
                </a:solidFill>
                <a:latin typeface="Lato Light"/>
              </a:rPr>
              <a:t>Ondersteunen</a:t>
            </a:r>
          </a:p>
          <a:p>
            <a:r>
              <a:rPr lang="nl-NL" sz="1300" dirty="0">
                <a:solidFill>
                  <a:schemeClr val="bg2"/>
                </a:solidFill>
                <a:latin typeface="Lato Light"/>
              </a:rPr>
              <a:t>Eigen mogelijkheden</a:t>
            </a:r>
          </a:p>
          <a:p>
            <a:r>
              <a:rPr lang="nl-NL" sz="1300" dirty="0">
                <a:solidFill>
                  <a:schemeClr val="bg2"/>
                </a:solidFill>
                <a:latin typeface="Lato Light"/>
              </a:rPr>
              <a:t>Zelf én samen doen</a:t>
            </a:r>
          </a:p>
        </p:txBody>
      </p:sp>
    </p:spTree>
    <p:extLst>
      <p:ext uri="{BB962C8B-B14F-4D97-AF65-F5344CB8AC3E}">
        <p14:creationId xmlns:p14="http://schemas.microsoft.com/office/powerpoint/2010/main" val="53897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7" name="Shape 389">
            <a:extLst>
              <a:ext uri="{FF2B5EF4-FFF2-40B4-BE49-F238E27FC236}">
                <a16:creationId xmlns:a16="http://schemas.microsoft.com/office/drawing/2014/main" id="{9EE4F0E0-9CAB-49A3-A7CB-AC99D9E51B8C}"/>
              </a:ext>
            </a:extLst>
          </p:cNvPr>
          <p:cNvSpPr txBox="1">
            <a:spLocks/>
          </p:cNvSpPr>
          <p:nvPr/>
        </p:nvSpPr>
        <p:spPr>
          <a:xfrm>
            <a:off x="729378" y="1416330"/>
            <a:ext cx="4374250"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3600" dirty="0" err="1">
                <a:solidFill>
                  <a:schemeClr val="bg1"/>
                </a:solidFill>
                <a:latin typeface="Bebas Neue" panose="020B0606020202050201" pitchFamily="34" charset="0"/>
              </a:rPr>
              <a:t>Swp</a:t>
            </a:r>
            <a:r>
              <a:rPr lang="nl-NL" sz="3600" dirty="0">
                <a:solidFill>
                  <a:schemeClr val="bg1"/>
                </a:solidFill>
                <a:latin typeface="Bebas Neue" panose="020B0606020202050201" pitchFamily="34" charset="0"/>
              </a:rPr>
              <a:t> in ‘t kort</a:t>
            </a:r>
            <a:endParaRPr lang="en" sz="3600" dirty="0">
              <a:solidFill>
                <a:schemeClr val="bg1"/>
              </a:solidFill>
              <a:latin typeface="Bebas Neue" panose="020B0606020202050201" pitchFamily="34" charset="0"/>
            </a:endParaRPr>
          </a:p>
        </p:txBody>
      </p:sp>
      <p:pic>
        <p:nvPicPr>
          <p:cNvPr id="3" name="Afbeelding 2" descr="Afbeelding met binnen, wit, hand, vasthouden&#10;&#10;Beschrijving is gegenereerd met hoge betrouwbaarheid">
            <a:extLst>
              <a:ext uri="{FF2B5EF4-FFF2-40B4-BE49-F238E27FC236}">
                <a16:creationId xmlns:a16="http://schemas.microsoft.com/office/drawing/2014/main" id="{438C84C2-D2EE-488A-B358-5CEB4404D933}"/>
              </a:ext>
            </a:extLst>
          </p:cNvPr>
          <p:cNvPicPr>
            <a:picLocks noChangeAspect="1"/>
          </p:cNvPicPr>
          <p:nvPr/>
        </p:nvPicPr>
        <p:blipFill>
          <a:blip r:embed="rId3"/>
          <a:stretch>
            <a:fillRect/>
          </a:stretch>
        </p:blipFill>
        <p:spPr>
          <a:xfrm>
            <a:off x="5103628" y="1352534"/>
            <a:ext cx="4114413" cy="3088163"/>
          </a:xfrm>
          <a:prstGeom prst="rect">
            <a:avLst/>
          </a:prstGeom>
        </p:spPr>
      </p:pic>
      <p:sp>
        <p:nvSpPr>
          <p:cNvPr id="9" name="Rechthoek 8">
            <a:extLst>
              <a:ext uri="{FF2B5EF4-FFF2-40B4-BE49-F238E27FC236}">
                <a16:creationId xmlns:a16="http://schemas.microsoft.com/office/drawing/2014/main" id="{AF9C8C73-0142-467C-A1E6-6377F37D7BC6}"/>
              </a:ext>
            </a:extLst>
          </p:cNvPr>
          <p:cNvSpPr/>
          <p:nvPr/>
        </p:nvSpPr>
        <p:spPr>
          <a:xfrm>
            <a:off x="8031125" y="4457802"/>
            <a:ext cx="722929" cy="541382"/>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Shape 645">
            <a:extLst>
              <a:ext uri="{FF2B5EF4-FFF2-40B4-BE49-F238E27FC236}">
                <a16:creationId xmlns:a16="http://schemas.microsoft.com/office/drawing/2014/main" id="{E0F2A6B9-8E75-48C0-8E93-7B01AAEA9003}"/>
              </a:ext>
            </a:extLst>
          </p:cNvPr>
          <p:cNvGrpSpPr/>
          <p:nvPr/>
        </p:nvGrpSpPr>
        <p:grpSpPr>
          <a:xfrm>
            <a:off x="8197800" y="4463790"/>
            <a:ext cx="444168" cy="625662"/>
            <a:chOff x="4630125" y="278900"/>
            <a:chExt cx="400675" cy="456675"/>
          </a:xfrm>
        </p:grpSpPr>
        <p:sp>
          <p:nvSpPr>
            <p:cNvPr id="11" name="Shape 646">
              <a:extLst>
                <a:ext uri="{FF2B5EF4-FFF2-40B4-BE49-F238E27FC236}">
                  <a16:creationId xmlns:a16="http://schemas.microsoft.com/office/drawing/2014/main" id="{D747EFB2-C934-412C-9A3B-8A84CDFECB53}"/>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47">
              <a:extLst>
                <a:ext uri="{FF2B5EF4-FFF2-40B4-BE49-F238E27FC236}">
                  <a16:creationId xmlns:a16="http://schemas.microsoft.com/office/drawing/2014/main" id="{79F0746D-8F32-4848-98D8-D25A199D7331}"/>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48">
              <a:extLst>
                <a:ext uri="{FF2B5EF4-FFF2-40B4-BE49-F238E27FC236}">
                  <a16:creationId xmlns:a16="http://schemas.microsoft.com/office/drawing/2014/main" id="{86B61F6C-BCAB-4DD4-9B5C-B9CA737D29E9}"/>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649">
              <a:extLst>
                <a:ext uri="{FF2B5EF4-FFF2-40B4-BE49-F238E27FC236}">
                  <a16:creationId xmlns:a16="http://schemas.microsoft.com/office/drawing/2014/main" id="{314C21E0-41F9-4AD6-9857-D4A0DFA8CA86}"/>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Rechthoek 1">
            <a:extLst>
              <a:ext uri="{FF2B5EF4-FFF2-40B4-BE49-F238E27FC236}">
                <a16:creationId xmlns:a16="http://schemas.microsoft.com/office/drawing/2014/main" id="{4282DE98-3238-40D8-BB43-660B8B011117}"/>
              </a:ext>
            </a:extLst>
          </p:cNvPr>
          <p:cNvSpPr/>
          <p:nvPr/>
        </p:nvSpPr>
        <p:spPr>
          <a:xfrm>
            <a:off x="598968" y="2083702"/>
            <a:ext cx="5419060" cy="2416046"/>
          </a:xfrm>
          <a:prstGeom prst="rect">
            <a:avLst/>
          </a:prstGeom>
        </p:spPr>
        <p:txBody>
          <a:bodyPr wrap="square">
            <a:spAutoFit/>
          </a:bodyPr>
          <a:lstStyle/>
          <a:p>
            <a:pPr marL="101600" lvl="0">
              <a:spcAft>
                <a:spcPts val="1000"/>
              </a:spcAft>
              <a:buClr>
                <a:srgbClr val="A6BCC9"/>
              </a:buClr>
              <a:buSzPct val="100000"/>
            </a:pPr>
            <a:r>
              <a:rPr lang="nl-NL" dirty="0">
                <a:solidFill>
                  <a:schemeClr val="bg1"/>
                </a:solidFill>
                <a:latin typeface="Lato Light"/>
                <a:sym typeface="Lato Light"/>
              </a:rPr>
              <a:t>       </a:t>
            </a:r>
            <a:r>
              <a:rPr lang="nl-NL" dirty="0">
                <a:solidFill>
                  <a:schemeClr val="bg1"/>
                </a:solidFill>
                <a:latin typeface="Arial Nova Light" panose="020B0304020202020204" pitchFamily="34" charset="0"/>
                <a:sym typeface="Lato Light"/>
              </a:rPr>
              <a:t>14 patiëntenorganisaties te maken met chronische pijn</a:t>
            </a:r>
          </a:p>
          <a:p>
            <a:pPr marL="101600" lvl="0">
              <a:spcAft>
                <a:spcPts val="1000"/>
              </a:spcAft>
              <a:buClr>
                <a:srgbClr val="A6BCC9"/>
              </a:buClr>
              <a:buSzPct val="100000"/>
            </a:pPr>
            <a:endParaRPr lang="nl-NL" dirty="0">
              <a:solidFill>
                <a:schemeClr val="tx1"/>
              </a:solidFill>
              <a:latin typeface="Lato Light"/>
              <a:sym typeface="Lato Light"/>
            </a:endParaRPr>
          </a:p>
          <a:p>
            <a:pPr marL="101600" lvl="0">
              <a:spcAft>
                <a:spcPts val="1000"/>
              </a:spcAft>
              <a:buClr>
                <a:srgbClr val="A6BCC9"/>
              </a:buClr>
              <a:buSzPct val="100000"/>
            </a:pPr>
            <a:r>
              <a:rPr lang="nl-NL" dirty="0">
                <a:solidFill>
                  <a:schemeClr val="bg1"/>
                </a:solidFill>
                <a:latin typeface="Arial Nova Light" panose="020B0304020202020204" pitchFamily="34" charset="0"/>
                <a:sym typeface="Lato Light"/>
              </a:rPr>
              <a:t>        Doel: betere pijnzorg voor mensen met chronische pijn</a:t>
            </a:r>
          </a:p>
          <a:p>
            <a:pPr>
              <a:buClr>
                <a:schemeClr val="dk1"/>
              </a:buClr>
              <a:buSzPct val="91666"/>
            </a:pPr>
            <a:r>
              <a:rPr lang="nl-NL" dirty="0">
                <a:solidFill>
                  <a:schemeClr val="bg1"/>
                </a:solidFill>
                <a:latin typeface="Arial Nova Light" panose="020B0304020202020204" pitchFamily="34" charset="0"/>
              </a:rPr>
              <a:t>	 </a:t>
            </a:r>
            <a:r>
              <a:rPr lang="nl-NL" sz="1300" dirty="0">
                <a:solidFill>
                  <a:schemeClr val="bg1"/>
                </a:solidFill>
                <a:latin typeface="Arial Nova Light" panose="020B0304020202020204" pitchFamily="34" charset="0"/>
              </a:rPr>
              <a:t>Erkennen als zelfstandige aandoening</a:t>
            </a:r>
          </a:p>
          <a:p>
            <a:pPr>
              <a:buClr>
                <a:schemeClr val="dk1"/>
              </a:buClr>
              <a:buSzPct val="91666"/>
            </a:pPr>
            <a:r>
              <a:rPr lang="nl-NL" sz="1300" dirty="0">
                <a:solidFill>
                  <a:schemeClr val="bg1"/>
                </a:solidFill>
                <a:latin typeface="Arial Nova Light" panose="020B0304020202020204" pitchFamily="34" charset="0"/>
              </a:rPr>
              <a:t>	 Voorkomen chroniciteit</a:t>
            </a:r>
          </a:p>
          <a:p>
            <a:pPr>
              <a:buClr>
                <a:schemeClr val="dk1"/>
              </a:buClr>
              <a:buSzPct val="91666"/>
            </a:pPr>
            <a:r>
              <a:rPr lang="nl-NL" sz="1300" dirty="0">
                <a:solidFill>
                  <a:schemeClr val="bg1"/>
                </a:solidFill>
                <a:latin typeface="Arial Nova Light" panose="020B0304020202020204" pitchFamily="34" charset="0"/>
              </a:rPr>
              <a:t>	 Begrip bij behandelaars</a:t>
            </a:r>
          </a:p>
          <a:p>
            <a:pPr>
              <a:buClr>
                <a:schemeClr val="dk1"/>
              </a:buClr>
              <a:buSzPct val="91666"/>
            </a:pPr>
            <a:r>
              <a:rPr lang="nl-NL" sz="1300" dirty="0">
                <a:solidFill>
                  <a:schemeClr val="bg1"/>
                </a:solidFill>
                <a:latin typeface="Arial Nova Light" panose="020B0304020202020204" pitchFamily="34" charset="0"/>
              </a:rPr>
              <a:t>	 Voorkomen van dóórbehandeling</a:t>
            </a:r>
          </a:p>
          <a:p>
            <a:pPr>
              <a:buClr>
                <a:schemeClr val="dk1"/>
              </a:buClr>
              <a:buSzPct val="91666"/>
            </a:pPr>
            <a:r>
              <a:rPr lang="nl-NL" sz="1300" dirty="0">
                <a:solidFill>
                  <a:schemeClr val="bg1"/>
                </a:solidFill>
                <a:latin typeface="Arial Nova Light" panose="020B0304020202020204" pitchFamily="34" charset="0"/>
              </a:rPr>
              <a:t>	 Richten op wat nog wél kan</a:t>
            </a:r>
          </a:p>
          <a:p>
            <a:pPr marL="457200" lvl="0" indent="-355600">
              <a:spcAft>
                <a:spcPts val="1000"/>
              </a:spcAft>
              <a:buClr>
                <a:srgbClr val="A6BCC9"/>
              </a:buClr>
              <a:buSzPct val="100000"/>
              <a:buFont typeface="Lato Light"/>
              <a:buChar char="○"/>
            </a:pPr>
            <a:endParaRPr lang="nl-NL" dirty="0">
              <a:solidFill>
                <a:schemeClr val="tx1"/>
              </a:solidFill>
              <a:latin typeface="Lato Light"/>
              <a:sym typeface="Lato Light"/>
            </a:endParaRPr>
          </a:p>
        </p:txBody>
      </p:sp>
      <p:sp>
        <p:nvSpPr>
          <p:cNvPr id="4" name="Tekstvak 3">
            <a:extLst>
              <a:ext uri="{FF2B5EF4-FFF2-40B4-BE49-F238E27FC236}">
                <a16:creationId xmlns:a16="http://schemas.microsoft.com/office/drawing/2014/main" id="{671B7E1F-B859-4DBB-9705-F920D7726292}"/>
              </a:ext>
            </a:extLst>
          </p:cNvPr>
          <p:cNvSpPr txBox="1"/>
          <p:nvPr/>
        </p:nvSpPr>
        <p:spPr>
          <a:xfrm>
            <a:off x="847165" y="2107910"/>
            <a:ext cx="349624" cy="276999"/>
          </a:xfrm>
          <a:prstGeom prst="rect">
            <a:avLst/>
          </a:prstGeom>
          <a:noFill/>
        </p:spPr>
        <p:txBody>
          <a:bodyPr wrap="square" rtlCol="0">
            <a:spAutoFit/>
          </a:bodyPr>
          <a:lstStyle/>
          <a:p>
            <a:r>
              <a:rPr lang="nl-NL" sz="1200" dirty="0">
                <a:solidFill>
                  <a:schemeClr val="bg1"/>
                </a:solidFill>
                <a:sym typeface="Wingdings" panose="05000000000000000000" pitchFamily="2" charset="2"/>
              </a:rPr>
              <a:t></a:t>
            </a:r>
            <a:endParaRPr lang="nl-NL" sz="1200" dirty="0">
              <a:solidFill>
                <a:schemeClr val="bg1"/>
              </a:solidFill>
            </a:endParaRPr>
          </a:p>
        </p:txBody>
      </p:sp>
      <p:sp>
        <p:nvSpPr>
          <p:cNvPr id="16" name="Tekstvak 15">
            <a:extLst>
              <a:ext uri="{FF2B5EF4-FFF2-40B4-BE49-F238E27FC236}">
                <a16:creationId xmlns:a16="http://schemas.microsoft.com/office/drawing/2014/main" id="{E5134139-5124-4195-9285-276FAC08D7E6}"/>
              </a:ext>
            </a:extLst>
          </p:cNvPr>
          <p:cNvSpPr txBox="1"/>
          <p:nvPr/>
        </p:nvSpPr>
        <p:spPr>
          <a:xfrm>
            <a:off x="847165" y="2788730"/>
            <a:ext cx="349624" cy="276999"/>
          </a:xfrm>
          <a:prstGeom prst="rect">
            <a:avLst/>
          </a:prstGeom>
          <a:noFill/>
        </p:spPr>
        <p:txBody>
          <a:bodyPr wrap="square" rtlCol="0">
            <a:spAutoFit/>
          </a:bodyPr>
          <a:lstStyle/>
          <a:p>
            <a:r>
              <a:rPr lang="nl-NL" sz="1200" dirty="0">
                <a:solidFill>
                  <a:schemeClr val="bg1"/>
                </a:solidFill>
                <a:sym typeface="Wingdings" panose="05000000000000000000" pitchFamily="2" charset="2"/>
              </a:rPr>
              <a:t></a:t>
            </a:r>
            <a:endParaRPr lang="nl-NL"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ctrTitle"/>
          </p:nvPr>
        </p:nvSpPr>
        <p:spPr>
          <a:xfrm>
            <a:off x="3242929" y="1795751"/>
            <a:ext cx="3371700" cy="531578"/>
          </a:xfrm>
          <a:prstGeom prst="rect">
            <a:avLst/>
          </a:prstGeom>
        </p:spPr>
        <p:txBody>
          <a:bodyPr wrap="square" lIns="91425" tIns="91425" rIns="91425" bIns="91425" anchor="b" anchorCtr="0">
            <a:noAutofit/>
          </a:bodyPr>
          <a:lstStyle/>
          <a:p>
            <a:pPr lvl="0" algn="l" rtl="0">
              <a:spcBef>
                <a:spcPts val="0"/>
              </a:spcBef>
              <a:buNone/>
            </a:pPr>
            <a:r>
              <a:rPr lang="nl-NL" sz="3600" dirty="0">
                <a:latin typeface="Bebas Neue" panose="020B0606020202050201" pitchFamily="34" charset="0"/>
              </a:rPr>
              <a:t>Chronische pijn</a:t>
            </a:r>
            <a:endParaRPr lang="en" sz="3600" dirty="0">
              <a:latin typeface="Bebas Neue" panose="020B0606020202050201" pitchFamily="34" charset="0"/>
            </a:endParaRPr>
          </a:p>
        </p:txBody>
      </p:sp>
      <p:sp>
        <p:nvSpPr>
          <p:cNvPr id="6" name="Shape 396">
            <a:extLst>
              <a:ext uri="{FF2B5EF4-FFF2-40B4-BE49-F238E27FC236}">
                <a16:creationId xmlns:a16="http://schemas.microsoft.com/office/drawing/2014/main" id="{2898BE05-AFCC-47A2-AA47-7473E3D9A042}"/>
              </a:ext>
            </a:extLst>
          </p:cNvPr>
          <p:cNvSpPr txBox="1">
            <a:spLocks/>
          </p:cNvSpPr>
          <p:nvPr/>
        </p:nvSpPr>
        <p:spPr>
          <a:xfrm>
            <a:off x="2876881" y="2126462"/>
            <a:ext cx="6181061" cy="2369400"/>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Clr>
                <a:schemeClr val="bg2"/>
              </a:buClr>
              <a:buSzPct val="91666"/>
              <a:buFont typeface="Wingdings" panose="05000000000000000000" pitchFamily="2" charset="2"/>
              <a:buChar char=""/>
            </a:pPr>
            <a:r>
              <a:rPr lang="nl-NL" sz="1300" dirty="0">
                <a:solidFill>
                  <a:schemeClr val="bg2"/>
                </a:solidFill>
                <a:latin typeface="Arial Nova" panose="020B0504020202020204" pitchFamily="34" charset="0"/>
                <a:sym typeface="Wingdings" panose="05000000000000000000" pitchFamily="2" charset="2"/>
              </a:rPr>
              <a:t>Meer dan 2 miljoen Nederlanders</a:t>
            </a:r>
          </a:p>
          <a:p>
            <a:pPr marL="285750" indent="-285750">
              <a:buClr>
                <a:schemeClr val="bg2"/>
              </a:buClr>
              <a:buSzPct val="91666"/>
              <a:buFont typeface="Wingdings" panose="05000000000000000000" pitchFamily="2" charset="2"/>
              <a:buChar char="l"/>
            </a:pPr>
            <a:r>
              <a:rPr lang="nl-NL" sz="1300" dirty="0">
                <a:solidFill>
                  <a:schemeClr val="bg2"/>
                </a:solidFill>
                <a:latin typeface="Arial Nova" panose="020B0504020202020204" pitchFamily="34" charset="0"/>
              </a:rPr>
              <a:t>Duurt langer dan 3 maanden</a:t>
            </a:r>
          </a:p>
          <a:p>
            <a:pPr marL="285750" indent="-285750">
              <a:buClr>
                <a:schemeClr val="bg2"/>
              </a:buClr>
              <a:buSzPct val="91666"/>
              <a:buFont typeface="Wingdings" panose="05000000000000000000" pitchFamily="2" charset="2"/>
              <a:buChar char="l"/>
            </a:pPr>
            <a:r>
              <a:rPr lang="nl-NL" sz="1300" dirty="0">
                <a:solidFill>
                  <a:schemeClr val="bg2"/>
                </a:solidFill>
                <a:latin typeface="Arial Nova" panose="020B0504020202020204" pitchFamily="34" charset="0"/>
              </a:rPr>
              <a:t>Soms afwezig of andere intensiteit</a:t>
            </a:r>
          </a:p>
          <a:p>
            <a:pPr marL="285750" indent="-285750">
              <a:buClr>
                <a:schemeClr val="bg2"/>
              </a:buClr>
              <a:buSzPct val="91666"/>
              <a:buFont typeface="Wingdings" panose="05000000000000000000" pitchFamily="2" charset="2"/>
              <a:buChar char="l"/>
            </a:pPr>
            <a:r>
              <a:rPr lang="nl-NL" sz="1300" dirty="0">
                <a:solidFill>
                  <a:schemeClr val="bg2"/>
                </a:solidFill>
                <a:latin typeface="Arial Nova" panose="020B0504020202020204" pitchFamily="34" charset="0"/>
              </a:rPr>
              <a:t>Vastgesteld bij vele indicaties</a:t>
            </a:r>
          </a:p>
          <a:p>
            <a:pPr marL="285750" indent="-285750">
              <a:buClr>
                <a:schemeClr val="bg2"/>
              </a:buClr>
              <a:buSzPct val="91666"/>
              <a:buFont typeface="Wingdings" panose="05000000000000000000" pitchFamily="2" charset="2"/>
              <a:buChar char="l"/>
            </a:pPr>
            <a:r>
              <a:rPr lang="nl-NL" sz="1300" dirty="0">
                <a:solidFill>
                  <a:schemeClr val="bg2"/>
                </a:solidFill>
                <a:latin typeface="Arial Nova" panose="020B0504020202020204" pitchFamily="34" charset="0"/>
              </a:rPr>
              <a:t>Veelal is pijn de hoofdaandoening,</a:t>
            </a:r>
          </a:p>
          <a:p>
            <a:pPr>
              <a:buClr>
                <a:schemeClr val="dk1"/>
              </a:buClr>
              <a:buSzPct val="91666"/>
            </a:pPr>
            <a:r>
              <a:rPr lang="nl-NL" sz="1300" dirty="0">
                <a:solidFill>
                  <a:schemeClr val="bg2"/>
                </a:solidFill>
                <a:latin typeface="Arial Nova" panose="020B0504020202020204" pitchFamily="34" charset="0"/>
              </a:rPr>
              <a:t>       soms een bijkomende klacht,</a:t>
            </a:r>
          </a:p>
          <a:p>
            <a:pPr>
              <a:buClr>
                <a:schemeClr val="dk1"/>
              </a:buClr>
              <a:buSzPct val="91666"/>
            </a:pPr>
            <a:r>
              <a:rPr lang="nl-NL" sz="1300" dirty="0">
                <a:solidFill>
                  <a:schemeClr val="bg2"/>
                </a:solidFill>
                <a:latin typeface="Arial Nova" panose="020B0504020202020204" pitchFamily="34" charset="0"/>
              </a:rPr>
              <a:t>       heel vaak de meest invaliderende factor</a:t>
            </a:r>
          </a:p>
          <a:p>
            <a:pPr>
              <a:buClr>
                <a:schemeClr val="dk1"/>
              </a:buClr>
              <a:buSzPct val="91666"/>
            </a:pPr>
            <a:r>
              <a:rPr lang="nl-NL" dirty="0">
                <a:solidFill>
                  <a:schemeClr val="bg2"/>
                </a:solidFill>
              </a:rPr>
              <a:t>	</a:t>
            </a:r>
          </a:p>
          <a:p>
            <a:pPr>
              <a:buClr>
                <a:schemeClr val="dk1"/>
              </a:buClr>
              <a:buSzPct val="91666"/>
            </a:pPr>
            <a:endParaRPr lang="nl-NL" b="1" dirty="0">
              <a:solidFill>
                <a:schemeClr val="bg2"/>
              </a:solidFill>
            </a:endParaRPr>
          </a:p>
          <a:p>
            <a:pPr>
              <a:buClr>
                <a:schemeClr val="dk1"/>
              </a:buClr>
              <a:buSzPct val="91666"/>
              <a:buFont typeface="Arial"/>
              <a:buNone/>
            </a:pPr>
            <a:endParaRPr lang="nl-NL" sz="1200" dirty="0">
              <a:solidFill>
                <a:schemeClr val="bg2"/>
              </a:solidFill>
            </a:endParaRPr>
          </a:p>
          <a:p>
            <a:pPr>
              <a:buClr>
                <a:schemeClr val="dk1"/>
              </a:buClr>
              <a:buSzPct val="91666"/>
              <a:buFont typeface="Arial"/>
              <a:buNone/>
            </a:pPr>
            <a:endParaRPr lang="nl-NL" sz="1200" dirty="0">
              <a:solidFill>
                <a:schemeClr val="bg2"/>
              </a:solidFill>
            </a:endParaRPr>
          </a:p>
          <a:p>
            <a:pPr>
              <a:buClr>
                <a:schemeClr val="dk1"/>
              </a:buClr>
              <a:buSzPct val="91666"/>
              <a:buFont typeface="Arial"/>
              <a:buNone/>
            </a:pPr>
            <a:endParaRPr lang="nl-NL" sz="1200" dirty="0">
              <a:solidFill>
                <a:schemeClr val="bg2"/>
              </a:solidFill>
            </a:endParaRPr>
          </a:p>
          <a:p>
            <a:endParaRPr lang="nl-NL" dirty="0">
              <a:solidFill>
                <a:schemeClr val="bg2"/>
              </a:solidFill>
            </a:endParaRPr>
          </a:p>
        </p:txBody>
      </p:sp>
      <p:sp>
        <p:nvSpPr>
          <p:cNvPr id="2" name="Rechthoek 1">
            <a:extLst>
              <a:ext uri="{FF2B5EF4-FFF2-40B4-BE49-F238E27FC236}">
                <a16:creationId xmlns:a16="http://schemas.microsoft.com/office/drawing/2014/main" id="{23C5737F-4A82-4296-998E-401C9D3D9099}"/>
              </a:ext>
            </a:extLst>
          </p:cNvPr>
          <p:cNvSpPr/>
          <p:nvPr/>
        </p:nvSpPr>
        <p:spPr>
          <a:xfrm>
            <a:off x="2884968" y="4308020"/>
            <a:ext cx="715925" cy="375684"/>
          </a:xfrm>
          <a:prstGeom prst="rect">
            <a:avLst/>
          </a:prstGeom>
          <a:solidFill>
            <a:srgbClr val="C7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36457D3-A368-4672-8839-0755DBD44EED}"/>
              </a:ext>
            </a:extLst>
          </p:cNvPr>
          <p:cNvSpPr/>
          <p:nvPr/>
        </p:nvSpPr>
        <p:spPr>
          <a:xfrm>
            <a:off x="3110023" y="4120178"/>
            <a:ext cx="265813" cy="375684"/>
          </a:xfrm>
          <a:prstGeom prst="rect">
            <a:avLst/>
          </a:prstGeom>
          <a:solidFill>
            <a:srgbClr val="C7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908F9FA-ED14-4481-8277-4E68DFC93874}"/>
              </a:ext>
            </a:extLst>
          </p:cNvPr>
          <p:cNvSpPr/>
          <p:nvPr/>
        </p:nvSpPr>
        <p:spPr>
          <a:xfrm>
            <a:off x="2275368" y="964019"/>
            <a:ext cx="404038" cy="389861"/>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1AFEF346-11D4-4D7C-B5D8-CE7D2C14D04F}"/>
              </a:ext>
            </a:extLst>
          </p:cNvPr>
          <p:cNvSpPr/>
          <p:nvPr/>
        </p:nvSpPr>
        <p:spPr>
          <a:xfrm>
            <a:off x="5776913" y="491590"/>
            <a:ext cx="728662" cy="531579"/>
          </a:xfrm>
          <a:prstGeom prst="rect">
            <a:avLst/>
          </a:prstGeom>
          <a:solidFill>
            <a:srgbClr val="CBB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90ED59CC-7707-40AF-AF04-97856249F734}"/>
              </a:ext>
            </a:extLst>
          </p:cNvPr>
          <p:cNvSpPr/>
          <p:nvPr/>
        </p:nvSpPr>
        <p:spPr>
          <a:xfrm>
            <a:off x="6091238" y="822301"/>
            <a:ext cx="328612" cy="531579"/>
          </a:xfrm>
          <a:prstGeom prst="rect">
            <a:avLst/>
          </a:prstGeom>
          <a:solidFill>
            <a:srgbClr val="CBB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9F3004D-ED71-48C6-8285-4FB8A31979A5}"/>
              </a:ext>
            </a:extLst>
          </p:cNvPr>
          <p:cNvSpPr/>
          <p:nvPr/>
        </p:nvSpPr>
        <p:spPr>
          <a:xfrm>
            <a:off x="5967413" y="698229"/>
            <a:ext cx="728662" cy="531579"/>
          </a:xfrm>
          <a:prstGeom prst="rect">
            <a:avLst/>
          </a:prstGeom>
          <a:solidFill>
            <a:srgbClr val="CBB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0CD34CB-6362-4F1B-9F2B-A0EE9CABB05A}"/>
              </a:ext>
            </a:extLst>
          </p:cNvPr>
          <p:cNvSpPr/>
          <p:nvPr/>
        </p:nvSpPr>
        <p:spPr>
          <a:xfrm>
            <a:off x="6011863" y="730176"/>
            <a:ext cx="728662" cy="531579"/>
          </a:xfrm>
          <a:prstGeom prst="rect">
            <a:avLst/>
          </a:prstGeom>
          <a:solidFill>
            <a:srgbClr val="CBB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BDB5225F-A6DF-43E8-AB4B-297EBC6F4B0D}"/>
              </a:ext>
            </a:extLst>
          </p:cNvPr>
          <p:cNvSpPr/>
          <p:nvPr/>
        </p:nvSpPr>
        <p:spPr>
          <a:xfrm>
            <a:off x="6091238" y="803442"/>
            <a:ext cx="271462" cy="531579"/>
          </a:xfrm>
          <a:prstGeom prst="rect">
            <a:avLst/>
          </a:prstGeom>
          <a:solidFill>
            <a:srgbClr val="CBB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ACA7AB2-8C18-4AE1-8F9C-76A2DAD7BE93}"/>
              </a:ext>
            </a:extLst>
          </p:cNvPr>
          <p:cNvSpPr txBox="1"/>
          <p:nvPr/>
        </p:nvSpPr>
        <p:spPr>
          <a:xfrm>
            <a:off x="5680075" y="814384"/>
            <a:ext cx="574675" cy="830997"/>
          </a:xfrm>
          <a:prstGeom prst="rect">
            <a:avLst/>
          </a:prstGeom>
          <a:noFill/>
        </p:spPr>
        <p:txBody>
          <a:bodyPr wrap="square" rtlCol="0">
            <a:spAutoFit/>
          </a:bodyPr>
          <a:lstStyle/>
          <a:p>
            <a:r>
              <a:rPr lang="nl-NL" sz="4800" dirty="0">
                <a:solidFill>
                  <a:schemeClr val="bg1"/>
                </a:solidFill>
                <a:sym typeface="Wingdings" panose="05000000000000000000" pitchFamily="2" charset="2"/>
              </a:rPr>
              <a:t></a:t>
            </a:r>
            <a:endParaRPr lang="nl-NL" sz="4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6"/>
        <p:cNvGrpSpPr/>
        <p:nvPr/>
      </p:nvGrpSpPr>
      <p:grpSpPr>
        <a:xfrm>
          <a:off x="0" y="0"/>
          <a:ext cx="0" cy="0"/>
          <a:chOff x="0" y="0"/>
          <a:chExt cx="0" cy="0"/>
        </a:xfrm>
      </p:grpSpPr>
      <p:sp>
        <p:nvSpPr>
          <p:cNvPr id="8" name="Shape 389">
            <a:extLst>
              <a:ext uri="{FF2B5EF4-FFF2-40B4-BE49-F238E27FC236}">
                <a16:creationId xmlns:a16="http://schemas.microsoft.com/office/drawing/2014/main" id="{931035B7-D77D-44DF-9576-6F213317779E}"/>
              </a:ext>
            </a:extLst>
          </p:cNvPr>
          <p:cNvSpPr txBox="1">
            <a:spLocks/>
          </p:cNvSpPr>
          <p:nvPr/>
        </p:nvSpPr>
        <p:spPr>
          <a:xfrm>
            <a:off x="1400072" y="1483502"/>
            <a:ext cx="5188687" cy="779732"/>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nl-NL" sz="3200" dirty="0">
                <a:solidFill>
                  <a:schemeClr val="bg1"/>
                </a:solidFill>
                <a:latin typeface="Bebas Neue" panose="020B0606020202050201" pitchFamily="34" charset="0"/>
              </a:rPr>
              <a:t>Meest voorkomende klachten</a:t>
            </a:r>
            <a:endParaRPr lang="en" sz="3200" dirty="0">
              <a:solidFill>
                <a:schemeClr val="bg1"/>
              </a:solidFill>
              <a:latin typeface="Bebas Neue" panose="020B0606020202050201" pitchFamily="34" charset="0"/>
            </a:endParaRPr>
          </a:p>
        </p:txBody>
      </p:sp>
      <p:grpSp>
        <p:nvGrpSpPr>
          <p:cNvPr id="6" name="Shape 616">
            <a:extLst>
              <a:ext uri="{FF2B5EF4-FFF2-40B4-BE49-F238E27FC236}">
                <a16:creationId xmlns:a16="http://schemas.microsoft.com/office/drawing/2014/main" id="{35B4B0B0-6B4E-4E8B-8769-631B3124129A}"/>
              </a:ext>
            </a:extLst>
          </p:cNvPr>
          <p:cNvGrpSpPr/>
          <p:nvPr/>
        </p:nvGrpSpPr>
        <p:grpSpPr>
          <a:xfrm>
            <a:off x="4161996" y="199554"/>
            <a:ext cx="547889" cy="779732"/>
            <a:chOff x="590250" y="244200"/>
            <a:chExt cx="407975" cy="532175"/>
          </a:xfrm>
        </p:grpSpPr>
        <p:sp>
          <p:nvSpPr>
            <p:cNvPr id="7" name="Shape 617">
              <a:extLst>
                <a:ext uri="{FF2B5EF4-FFF2-40B4-BE49-F238E27FC236}">
                  <a16:creationId xmlns:a16="http://schemas.microsoft.com/office/drawing/2014/main" id="{B361E684-BC73-47C6-8BD9-15EA0DEEE9F1}"/>
                </a:ext>
              </a:extLst>
            </p:cNvPr>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618">
              <a:extLst>
                <a:ext uri="{FF2B5EF4-FFF2-40B4-BE49-F238E27FC236}">
                  <a16:creationId xmlns:a16="http://schemas.microsoft.com/office/drawing/2014/main" id="{1FC13ADD-2858-4742-A8D4-F619FFD61D31}"/>
                </a:ext>
              </a:extLst>
            </p:cNvPr>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619">
              <a:extLst>
                <a:ext uri="{FF2B5EF4-FFF2-40B4-BE49-F238E27FC236}">
                  <a16:creationId xmlns:a16="http://schemas.microsoft.com/office/drawing/2014/main" id="{205197D1-CE6F-4D82-83D2-8E6F9DF00102}"/>
                </a:ext>
              </a:extLst>
            </p:cNvPr>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620">
              <a:extLst>
                <a:ext uri="{FF2B5EF4-FFF2-40B4-BE49-F238E27FC236}">
                  <a16:creationId xmlns:a16="http://schemas.microsoft.com/office/drawing/2014/main" id="{FD727CAB-D598-4F39-BA74-1E0CC58D795C}"/>
                </a:ext>
              </a:extLst>
            </p:cNvPr>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621">
              <a:extLst>
                <a:ext uri="{FF2B5EF4-FFF2-40B4-BE49-F238E27FC236}">
                  <a16:creationId xmlns:a16="http://schemas.microsoft.com/office/drawing/2014/main" id="{A20520CB-D651-4081-A8F8-630F3A092BD3}"/>
                </a:ext>
              </a:extLst>
            </p:cNvPr>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622">
              <a:extLst>
                <a:ext uri="{FF2B5EF4-FFF2-40B4-BE49-F238E27FC236}">
                  <a16:creationId xmlns:a16="http://schemas.microsoft.com/office/drawing/2014/main" id="{AA50AEF5-B8C5-4BC8-BCC6-42C351030FF4}"/>
                </a:ext>
              </a:extLst>
            </p:cNvPr>
            <p:cNvSpPr/>
            <p:nvPr/>
          </p:nvSpPr>
          <p:spPr>
            <a:xfrm>
              <a:off x="649925" y="590050"/>
              <a:ext cx="133975" cy="25"/>
            </a:xfrm>
            <a:custGeom>
              <a:avLst/>
              <a:gdLst/>
              <a:ahLst/>
              <a:cxnLst/>
              <a:rect l="0" t="0" r="0" b="0"/>
              <a:pathLst>
                <a:path w="5359" h="1" fill="none" extrusionOk="0">
                  <a:moveTo>
                    <a:pt x="5358" y="0"/>
                  </a:moveTo>
                  <a:lnTo>
                    <a:pt x="0"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623">
              <a:extLst>
                <a:ext uri="{FF2B5EF4-FFF2-40B4-BE49-F238E27FC236}">
                  <a16:creationId xmlns:a16="http://schemas.microsoft.com/office/drawing/2014/main" id="{802A439E-D257-4D12-8F84-0A2F27B44267}"/>
                </a:ext>
              </a:extLst>
            </p:cNvPr>
            <p:cNvSpPr/>
            <p:nvPr/>
          </p:nvSpPr>
          <p:spPr>
            <a:xfrm>
              <a:off x="649925" y="534625"/>
              <a:ext cx="255750" cy="25"/>
            </a:xfrm>
            <a:custGeom>
              <a:avLst/>
              <a:gdLst/>
              <a:ahLst/>
              <a:cxnLst/>
              <a:rect l="0" t="0" r="0" b="0"/>
              <a:pathLst>
                <a:path w="10230" h="1" fill="none" extrusionOk="0">
                  <a:moveTo>
                    <a:pt x="10229" y="1"/>
                  </a:moveTo>
                  <a:lnTo>
                    <a:pt x="0"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624">
              <a:extLst>
                <a:ext uri="{FF2B5EF4-FFF2-40B4-BE49-F238E27FC236}">
                  <a16:creationId xmlns:a16="http://schemas.microsoft.com/office/drawing/2014/main" id="{375F87E2-2139-4E13-B524-D0B82E0F5954}"/>
                </a:ext>
              </a:extLst>
            </p:cNvPr>
            <p:cNvSpPr/>
            <p:nvPr/>
          </p:nvSpPr>
          <p:spPr>
            <a:xfrm>
              <a:off x="649925" y="479825"/>
              <a:ext cx="255750" cy="25"/>
            </a:xfrm>
            <a:custGeom>
              <a:avLst/>
              <a:gdLst/>
              <a:ahLst/>
              <a:cxnLst/>
              <a:rect l="0" t="0" r="0" b="0"/>
              <a:pathLst>
                <a:path w="10230" h="1" fill="none" extrusionOk="0">
                  <a:moveTo>
                    <a:pt x="10229" y="1"/>
                  </a:moveTo>
                  <a:lnTo>
                    <a:pt x="0"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625">
              <a:extLst>
                <a:ext uri="{FF2B5EF4-FFF2-40B4-BE49-F238E27FC236}">
                  <a16:creationId xmlns:a16="http://schemas.microsoft.com/office/drawing/2014/main" id="{DAC914E8-25B9-406D-9469-88CC37CC7228}"/>
                </a:ext>
              </a:extLst>
            </p:cNvPr>
            <p:cNvSpPr/>
            <p:nvPr/>
          </p:nvSpPr>
          <p:spPr>
            <a:xfrm>
              <a:off x="649925" y="424425"/>
              <a:ext cx="255750" cy="25"/>
            </a:xfrm>
            <a:custGeom>
              <a:avLst/>
              <a:gdLst/>
              <a:ahLst/>
              <a:cxnLst/>
              <a:rect l="0" t="0" r="0" b="0"/>
              <a:pathLst>
                <a:path w="10230" h="1" fill="none" extrusionOk="0">
                  <a:moveTo>
                    <a:pt x="10229" y="1"/>
                  </a:moveTo>
                  <a:lnTo>
                    <a:pt x="0"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626">
              <a:extLst>
                <a:ext uri="{FF2B5EF4-FFF2-40B4-BE49-F238E27FC236}">
                  <a16:creationId xmlns:a16="http://schemas.microsoft.com/office/drawing/2014/main" id="{8201B350-37E1-40C9-BCD8-5EC6CE107967}"/>
                </a:ext>
              </a:extLst>
            </p:cNvPr>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627">
              <a:extLst>
                <a:ext uri="{FF2B5EF4-FFF2-40B4-BE49-F238E27FC236}">
                  <a16:creationId xmlns:a16="http://schemas.microsoft.com/office/drawing/2014/main" id="{18B44E84-F0A4-49DF-8181-D00D28298D16}"/>
                </a:ext>
              </a:extLst>
            </p:cNvPr>
            <p:cNvSpPr/>
            <p:nvPr/>
          </p:nvSpPr>
          <p:spPr>
            <a:xfrm>
              <a:off x="654800" y="244200"/>
              <a:ext cx="25" cy="51175"/>
            </a:xfrm>
            <a:custGeom>
              <a:avLst/>
              <a:gdLst/>
              <a:ahLst/>
              <a:cxnLst/>
              <a:rect l="0" t="0" r="0" b="0"/>
              <a:pathLst>
                <a:path w="1" h="2047" fill="none" extrusionOk="0">
                  <a:moveTo>
                    <a:pt x="0" y="1"/>
                  </a:moveTo>
                  <a:lnTo>
                    <a:pt x="0" y="2046"/>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628">
              <a:extLst>
                <a:ext uri="{FF2B5EF4-FFF2-40B4-BE49-F238E27FC236}">
                  <a16:creationId xmlns:a16="http://schemas.microsoft.com/office/drawing/2014/main" id="{2A86AF3F-D748-43C5-8884-A715F9739E7F}"/>
                </a:ext>
              </a:extLst>
            </p:cNvPr>
            <p:cNvSpPr/>
            <p:nvPr/>
          </p:nvSpPr>
          <p:spPr>
            <a:xfrm>
              <a:off x="737600" y="244200"/>
              <a:ext cx="25" cy="51175"/>
            </a:xfrm>
            <a:custGeom>
              <a:avLst/>
              <a:gdLst/>
              <a:ahLst/>
              <a:cxnLst/>
              <a:rect l="0" t="0" r="0" b="0"/>
              <a:pathLst>
                <a:path w="1" h="2047" fill="none" extrusionOk="0">
                  <a:moveTo>
                    <a:pt x="1" y="1"/>
                  </a:moveTo>
                  <a:lnTo>
                    <a:pt x="1" y="2046"/>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629">
              <a:extLst>
                <a:ext uri="{FF2B5EF4-FFF2-40B4-BE49-F238E27FC236}">
                  <a16:creationId xmlns:a16="http://schemas.microsoft.com/office/drawing/2014/main" id="{E332CE12-F228-4994-9DD0-0D7BEC84E2BB}"/>
                </a:ext>
              </a:extLst>
            </p:cNvPr>
            <p:cNvSpPr/>
            <p:nvPr/>
          </p:nvSpPr>
          <p:spPr>
            <a:xfrm>
              <a:off x="820400" y="244200"/>
              <a:ext cx="25" cy="51175"/>
            </a:xfrm>
            <a:custGeom>
              <a:avLst/>
              <a:gdLst/>
              <a:ahLst/>
              <a:cxnLst/>
              <a:rect l="0" t="0" r="0" b="0"/>
              <a:pathLst>
                <a:path w="1" h="2047" fill="none" extrusionOk="0">
                  <a:moveTo>
                    <a:pt x="1" y="1"/>
                  </a:moveTo>
                  <a:lnTo>
                    <a:pt x="1" y="2046"/>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630">
              <a:extLst>
                <a:ext uri="{FF2B5EF4-FFF2-40B4-BE49-F238E27FC236}">
                  <a16:creationId xmlns:a16="http://schemas.microsoft.com/office/drawing/2014/main" id="{ADFFEB56-5871-4331-88E8-3B753D070AD8}"/>
                </a:ext>
              </a:extLst>
            </p:cNvPr>
            <p:cNvSpPr/>
            <p:nvPr/>
          </p:nvSpPr>
          <p:spPr>
            <a:xfrm>
              <a:off x="903225" y="244200"/>
              <a:ext cx="25" cy="51175"/>
            </a:xfrm>
            <a:custGeom>
              <a:avLst/>
              <a:gdLst/>
              <a:ahLst/>
              <a:cxnLst/>
              <a:rect l="0" t="0" r="0" b="0"/>
              <a:pathLst>
                <a:path w="1" h="2047" fill="none" extrusionOk="0">
                  <a:moveTo>
                    <a:pt x="0" y="1"/>
                  </a:moveTo>
                  <a:lnTo>
                    <a:pt x="0" y="2046"/>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3" name="Rechthoek 22">
            <a:extLst>
              <a:ext uri="{FF2B5EF4-FFF2-40B4-BE49-F238E27FC236}">
                <a16:creationId xmlns:a16="http://schemas.microsoft.com/office/drawing/2014/main" id="{0044C17A-172C-42B3-9175-62A4ED8E5CE1}"/>
              </a:ext>
            </a:extLst>
          </p:cNvPr>
          <p:cNvSpPr/>
          <p:nvPr/>
        </p:nvSpPr>
        <p:spPr>
          <a:xfrm>
            <a:off x="20541" y="4022651"/>
            <a:ext cx="772548" cy="676061"/>
          </a:xfrm>
          <a:prstGeom prst="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4" name="Shape 645">
            <a:extLst>
              <a:ext uri="{FF2B5EF4-FFF2-40B4-BE49-F238E27FC236}">
                <a16:creationId xmlns:a16="http://schemas.microsoft.com/office/drawing/2014/main" id="{9B5A8364-7604-4BA3-AD88-E1429E4FB323}"/>
              </a:ext>
            </a:extLst>
          </p:cNvPr>
          <p:cNvGrpSpPr/>
          <p:nvPr/>
        </p:nvGrpSpPr>
        <p:grpSpPr>
          <a:xfrm>
            <a:off x="184731" y="4022651"/>
            <a:ext cx="444168" cy="625662"/>
            <a:chOff x="4630125" y="278900"/>
            <a:chExt cx="400675" cy="456675"/>
          </a:xfrm>
        </p:grpSpPr>
        <p:sp>
          <p:nvSpPr>
            <p:cNvPr id="25" name="Shape 646">
              <a:extLst>
                <a:ext uri="{FF2B5EF4-FFF2-40B4-BE49-F238E27FC236}">
                  <a16:creationId xmlns:a16="http://schemas.microsoft.com/office/drawing/2014/main" id="{E50CED1D-A6DF-4B95-AF59-FBE050C7798C}"/>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 name="Shape 647">
              <a:extLst>
                <a:ext uri="{FF2B5EF4-FFF2-40B4-BE49-F238E27FC236}">
                  <a16:creationId xmlns:a16="http://schemas.microsoft.com/office/drawing/2014/main" id="{69A1CA4B-B2C9-41E7-99D9-1C9B33831C91}"/>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648">
              <a:extLst>
                <a:ext uri="{FF2B5EF4-FFF2-40B4-BE49-F238E27FC236}">
                  <a16:creationId xmlns:a16="http://schemas.microsoft.com/office/drawing/2014/main" id="{7AEECD22-CD59-4AC3-9DD8-CA0ED8E6C8C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649">
              <a:extLst>
                <a:ext uri="{FF2B5EF4-FFF2-40B4-BE49-F238E27FC236}">
                  <a16:creationId xmlns:a16="http://schemas.microsoft.com/office/drawing/2014/main" id="{A28BE27F-47B9-4CA8-B20F-81BB191A4E84}"/>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0" name="Shape 424">
            <a:extLst>
              <a:ext uri="{FF2B5EF4-FFF2-40B4-BE49-F238E27FC236}">
                <a16:creationId xmlns:a16="http://schemas.microsoft.com/office/drawing/2014/main" id="{4539CF50-9627-49F6-98AB-8BAECF7EF0D3}"/>
              </a:ext>
            </a:extLst>
          </p:cNvPr>
          <p:cNvSpPr txBox="1">
            <a:spLocks noGrp="1"/>
          </p:cNvSpPr>
          <p:nvPr>
            <p:ph type="body" idx="1"/>
          </p:nvPr>
        </p:nvSpPr>
        <p:spPr>
          <a:xfrm>
            <a:off x="1296459" y="2079719"/>
            <a:ext cx="5292300" cy="3267300"/>
          </a:xfrm>
          <a:prstGeom prst="rect">
            <a:avLst/>
          </a:prstGeom>
        </p:spPr>
        <p:txBody>
          <a:bodyPr wrap="square" lIns="91425" tIns="91425" rIns="91425" bIns="91425" anchor="t" anchorCtr="0">
            <a:noAutofit/>
          </a:bodyPr>
          <a:lstStyle/>
          <a:p>
            <a:pPr marL="457200" lvl="0" indent="-355600" algn="l" rtl="0">
              <a:spcBef>
                <a:spcPts val="0"/>
              </a:spcBef>
              <a:buSzPct val="100000"/>
            </a:pPr>
            <a:r>
              <a:rPr lang="nl-NL" sz="1600" i="0" dirty="0"/>
              <a:t>Pijn</a:t>
            </a:r>
            <a:endParaRPr lang="en" sz="1600" i="0" dirty="0"/>
          </a:p>
          <a:p>
            <a:pPr marL="457200" lvl="0" indent="-355600" algn="l" rtl="0">
              <a:spcBef>
                <a:spcPts val="0"/>
              </a:spcBef>
              <a:buSzPct val="100000"/>
            </a:pPr>
            <a:r>
              <a:rPr lang="nl-NL" sz="1600" i="0" dirty="0"/>
              <a:t>Vermoeidheid</a:t>
            </a:r>
            <a:endParaRPr lang="en" sz="1600" i="0" dirty="0"/>
          </a:p>
          <a:p>
            <a:pPr marL="457200" lvl="0" indent="-355600" algn="l" rtl="0">
              <a:spcBef>
                <a:spcPts val="0"/>
              </a:spcBef>
              <a:buSzPct val="100000"/>
            </a:pPr>
            <a:r>
              <a:rPr lang="nl-NL" sz="1600" i="0" dirty="0"/>
              <a:t>Energieverlies</a:t>
            </a:r>
          </a:p>
          <a:p>
            <a:pPr marL="457200" lvl="0" indent="-355600" algn="l" rtl="0">
              <a:spcBef>
                <a:spcPts val="0"/>
              </a:spcBef>
              <a:buSzPct val="100000"/>
            </a:pPr>
            <a:r>
              <a:rPr lang="nl-NL" sz="1600" i="0" dirty="0"/>
              <a:t>Slaapproblemen</a:t>
            </a:r>
          </a:p>
          <a:p>
            <a:pPr marL="457200" lvl="0" indent="-355600" algn="l" rtl="0">
              <a:spcBef>
                <a:spcPts val="0"/>
              </a:spcBef>
              <a:buSzPct val="100000"/>
            </a:pPr>
            <a:r>
              <a:rPr lang="nl-NL" sz="1600" i="0" dirty="0"/>
              <a:t>Stemmingswisselingen</a:t>
            </a:r>
          </a:p>
          <a:p>
            <a:pPr marL="457200" lvl="0" indent="-355600" algn="l" rtl="0">
              <a:spcBef>
                <a:spcPts val="0"/>
              </a:spcBef>
              <a:buSzPct val="100000"/>
            </a:pPr>
            <a:r>
              <a:rPr lang="nl-NL" sz="1600" i="0" dirty="0"/>
              <a:t>Chronische vermoeidheid</a:t>
            </a:r>
            <a:endParaRPr lang="en" sz="1600" i="0" dirty="0"/>
          </a:p>
        </p:txBody>
      </p:sp>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4249</TotalTime>
  <Words>2297</Words>
  <Application>Microsoft Macintosh PowerPoint</Application>
  <PresentationFormat>Diavoorstelling (16:9)</PresentationFormat>
  <Paragraphs>399</Paragraphs>
  <Slides>23</Slides>
  <Notes>23</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23</vt:i4>
      </vt:variant>
    </vt:vector>
  </HeadingPairs>
  <TitlesOfParts>
    <vt:vector size="33" baseType="lpstr">
      <vt:lpstr>Arial Rounded MT Bold</vt:lpstr>
      <vt:lpstr>Roboto Slab Light</vt:lpstr>
      <vt:lpstr>Lato Light</vt:lpstr>
      <vt:lpstr>Bebas Neue</vt:lpstr>
      <vt:lpstr>Wingdings</vt:lpstr>
      <vt:lpstr>Arial</vt:lpstr>
      <vt:lpstr>PT Sans</vt:lpstr>
      <vt:lpstr>Arial Nova Light</vt:lpstr>
      <vt:lpstr>Arial Nova</vt:lpstr>
      <vt:lpstr>Kent template</vt:lpstr>
      <vt:lpstr>Welkom!</vt:lpstr>
      <vt:lpstr>PowerPoint-presentatie</vt:lpstr>
      <vt:lpstr>PowerPoint-presentatie</vt:lpstr>
      <vt:lpstr>PowerPoint-presentatie</vt:lpstr>
      <vt:lpstr>PowerPoint-presentatie</vt:lpstr>
      <vt:lpstr>PowerPoint-presentatie</vt:lpstr>
      <vt:lpstr>PowerPoint-presentatie</vt:lpstr>
      <vt:lpstr>Chronische pijn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Susan</dc:creator>
  <cp:lastModifiedBy>Debby Teunis</cp:lastModifiedBy>
  <cp:revision>89</cp:revision>
  <dcterms:modified xsi:type="dcterms:W3CDTF">2021-08-30T19:44:30Z</dcterms:modified>
</cp:coreProperties>
</file>